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swald ExtraLight"/>
      <p:regular r:id="rId21"/>
      <p:bold r:id="rId22"/>
    </p:embeddedFont>
    <p:embeddedFont>
      <p:font typeface="Oswald Medium"/>
      <p:regular r:id="rId23"/>
      <p:bold r:id="rId24"/>
    </p:embeddedFont>
    <p:embeddedFont>
      <p:font typeface="Proxima Nova"/>
      <p:regular r:id="rId25"/>
      <p:bold r:id="rId26"/>
      <p:italic r:id="rId27"/>
      <p:boldItalic r:id="rId28"/>
    </p:embeddedFont>
    <p:embeddedFont>
      <p:font typeface="Playfair Display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Oswald Light"/>
      <p:regular r:id="rId37"/>
      <p:bold r:id="rId38"/>
    </p:embeddedFont>
    <p:embeddedFont>
      <p:font typeface="Montserrat Light"/>
      <p:regular r:id="rId39"/>
      <p:bold r:id="rId40"/>
      <p:italic r:id="rId41"/>
      <p:boldItalic r:id="rId42"/>
    </p:embeddedFont>
    <p:embeddedFont>
      <p:font typeface="Oswald SemiBold"/>
      <p:regular r:id="rId43"/>
      <p:bold r:id="rId44"/>
    </p:embeddedFont>
    <p:embeddedFont>
      <p:font typeface="Oswald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hfbm6vfB0+tTNFdB1QAQ43f+Or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46787F-4A91-4C04-80D2-E7C6AED193EE}">
  <a:tblStyle styleId="{1B46787F-4A91-4C04-80D2-E7C6AED193E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1F2B48F6-4261-4B58-8E80-E8C450AB0E0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Light-boldItalic.fntdata"/><Relationship Id="rId41" Type="http://schemas.openxmlformats.org/officeDocument/2006/relationships/font" Target="fonts/MontserratLight-italic.fntdata"/><Relationship Id="rId22" Type="http://schemas.openxmlformats.org/officeDocument/2006/relationships/font" Target="fonts/OswaldExtraLight-bold.fntdata"/><Relationship Id="rId44" Type="http://schemas.openxmlformats.org/officeDocument/2006/relationships/font" Target="fonts/OswaldSemiBold-bold.fntdata"/><Relationship Id="rId21" Type="http://schemas.openxmlformats.org/officeDocument/2006/relationships/font" Target="fonts/OswaldExtraLight-regular.fntdata"/><Relationship Id="rId43" Type="http://schemas.openxmlformats.org/officeDocument/2006/relationships/font" Target="fonts/OswaldSemiBold-regular.fntdata"/><Relationship Id="rId24" Type="http://schemas.openxmlformats.org/officeDocument/2006/relationships/font" Target="fonts/OswaldMedium-bold.fntdata"/><Relationship Id="rId46" Type="http://schemas.openxmlformats.org/officeDocument/2006/relationships/font" Target="fonts/Oswald-bold.fntdata"/><Relationship Id="rId23" Type="http://schemas.openxmlformats.org/officeDocument/2006/relationships/font" Target="fonts/OswaldMedium-regular.fntdata"/><Relationship Id="rId45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47" Type="http://customschemas.google.com/relationships/presentationmetadata" Target="meta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italic.fntdata"/><Relationship Id="rId30" Type="http://schemas.openxmlformats.org/officeDocument/2006/relationships/font" Target="fonts/PlayfairDisplay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bold.fntdata"/><Relationship Id="rId15" Type="http://schemas.openxmlformats.org/officeDocument/2006/relationships/slide" Target="slides/slide10.xml"/><Relationship Id="rId37" Type="http://schemas.openxmlformats.org/officeDocument/2006/relationships/font" Target="fonts/OswaldLight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Light-regular.fntdata"/><Relationship Id="rId16" Type="http://schemas.openxmlformats.org/officeDocument/2006/relationships/slide" Target="slides/slide11.xml"/><Relationship Id="rId38" Type="http://schemas.openxmlformats.org/officeDocument/2006/relationships/font" Target="fonts/Oswald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cd475e3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2acd475e3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cd475e34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2acd475e34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ee54bbbe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2bee54bbbe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0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1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25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2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b="0" i="0" sz="18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b="0" i="0" sz="14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creativecommons.org/licenses/by-nc/4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reativecommons.org/licenses/by-nc/4.0/" TargetMode="External"/><Relationship Id="rId4" Type="http://schemas.openxmlformats.org/officeDocument/2006/relationships/hyperlink" Target="https://creativecommons.org/licenses/by-nc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cd475e344_0_0"/>
          <p:cNvSpPr txBox="1"/>
          <p:nvPr/>
        </p:nvSpPr>
        <p:spPr>
          <a:xfrm>
            <a:off x="887250" y="3825200"/>
            <a:ext cx="73695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CC 2009-2024  H.D. De Silva.  |  CC BY-NC-SA 4.0</a:t>
            </a:r>
            <a:r>
              <a:rPr lang="en" sz="750" u="sng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​</a:t>
            </a:r>
            <a:endParaRPr sz="750" u="sng">
              <a:solidFill>
                <a:schemeClr val="lt1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This work is licensed under a</a:t>
            </a:r>
            <a:r>
              <a:rPr lang="en" sz="750">
                <a:solidFill>
                  <a:schemeClr val="lt1"/>
                </a:solidFill>
                <a:uFill>
                  <a:noFill/>
                </a:uFill>
                <a:latin typeface="Oswald ExtraLight"/>
                <a:ea typeface="Oswald ExtraLight"/>
                <a:cs typeface="Oswald ExtraLight"/>
                <a:sym typeface="Oswald Extra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750" u="sng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Attribution-NonCommercial 4.0 International License. (CC BY-NC 4.0). For individuals, families and not-for-profit communities, the concept of </a:t>
            </a:r>
            <a:r>
              <a:rPr i="1"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Five Fortunes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and related concepts such as </a:t>
            </a:r>
            <a:r>
              <a:rPr i="1"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Sovereignty Education 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are freely available under the Creative Commons Attribution-NonCommercial-ShareAlike 4.0 International license (CC BY-NC-SA 4.0). For commercial profit making enterprises, these concepts are available under a separate license. Please contact us via email: lifebliss.aus@gmail.com for a commercial license. A commercial license is available for 1 year ($A 195) or for perpetuity ($A 1995).</a:t>
            </a:r>
            <a:endParaRPr sz="1800">
              <a:solidFill>
                <a:schemeClr val="lt1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59" name="Google Shape;59;g2acd475e344_0_0"/>
          <p:cNvSpPr/>
          <p:nvPr/>
        </p:nvSpPr>
        <p:spPr>
          <a:xfrm>
            <a:off x="0" y="-28050"/>
            <a:ext cx="9144000" cy="352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0" name="Google Shape;60;g2acd475e344_0_0"/>
          <p:cNvSpPr/>
          <p:nvPr/>
        </p:nvSpPr>
        <p:spPr>
          <a:xfrm>
            <a:off x="2009850" y="651450"/>
            <a:ext cx="4657500" cy="2023500"/>
          </a:xfrm>
          <a:prstGeom prst="rect">
            <a:avLst/>
          </a:prstGeom>
          <a:solidFill>
            <a:srgbClr val="122E5A"/>
          </a:solidFill>
          <a:ln cap="flat" cmpd="sng" w="9525">
            <a:solidFill>
              <a:srgbClr val="122E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1" name="Google Shape;61;g2acd475e344_0_0"/>
          <p:cNvSpPr/>
          <p:nvPr/>
        </p:nvSpPr>
        <p:spPr>
          <a:xfrm>
            <a:off x="1034750" y="651450"/>
            <a:ext cx="2011800" cy="2011800"/>
          </a:xfrm>
          <a:prstGeom prst="ellipse">
            <a:avLst/>
          </a:prstGeom>
          <a:solidFill>
            <a:srgbClr val="122E5A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1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" name="Google Shape;62;g2acd475e344_0_0"/>
          <p:cNvSpPr/>
          <p:nvPr/>
        </p:nvSpPr>
        <p:spPr>
          <a:xfrm rot="5400000">
            <a:off x="6890963" y="1047213"/>
            <a:ext cx="1730950" cy="1220275"/>
          </a:xfrm>
          <a:prstGeom prst="flowChartExtract">
            <a:avLst/>
          </a:prstGeom>
          <a:solidFill>
            <a:srgbClr val="B4FF69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g2acd475e344_0_0"/>
          <p:cNvSpPr/>
          <p:nvPr/>
        </p:nvSpPr>
        <p:spPr>
          <a:xfrm>
            <a:off x="2162000" y="651450"/>
            <a:ext cx="2011800" cy="2011800"/>
          </a:xfrm>
          <a:prstGeom prst="ellipse">
            <a:avLst/>
          </a:prstGeom>
          <a:solidFill>
            <a:srgbClr val="62ECFD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1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4" name="Google Shape;64;g2acd475e344_0_0"/>
          <p:cNvSpPr/>
          <p:nvPr/>
        </p:nvSpPr>
        <p:spPr>
          <a:xfrm>
            <a:off x="3870900" y="651450"/>
            <a:ext cx="2011800" cy="2011800"/>
          </a:xfrm>
          <a:prstGeom prst="ellipse">
            <a:avLst/>
          </a:prstGeom>
          <a:solidFill>
            <a:srgbClr val="FFFA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g2acd475e344_0_0"/>
          <p:cNvSpPr txBox="1"/>
          <p:nvPr/>
        </p:nvSpPr>
        <p:spPr>
          <a:xfrm>
            <a:off x="2378700" y="17416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Self-Efficacy</a:t>
            </a:r>
            <a:endParaRPr i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g2acd475e344_0_0"/>
          <p:cNvSpPr txBox="1"/>
          <p:nvPr/>
        </p:nvSpPr>
        <p:spPr>
          <a:xfrm>
            <a:off x="4130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Creativity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g2acd475e344_0_0"/>
          <p:cNvSpPr/>
          <p:nvPr/>
        </p:nvSpPr>
        <p:spPr>
          <a:xfrm>
            <a:off x="5622900" y="651450"/>
            <a:ext cx="2011800" cy="2011800"/>
          </a:xfrm>
          <a:prstGeom prst="ellipse">
            <a:avLst/>
          </a:prstGeom>
          <a:solidFill>
            <a:srgbClr val="B4FF69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68;g2acd475e344_0_0"/>
          <p:cNvSpPr txBox="1"/>
          <p:nvPr/>
        </p:nvSpPr>
        <p:spPr>
          <a:xfrm>
            <a:off x="4130700" y="17416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Self-Expression</a:t>
            </a:r>
            <a:endParaRPr i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g2acd475e344_0_0"/>
          <p:cNvSpPr txBox="1"/>
          <p:nvPr/>
        </p:nvSpPr>
        <p:spPr>
          <a:xfrm>
            <a:off x="2378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Competency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g2acd475e344_0_0"/>
          <p:cNvSpPr txBox="1"/>
          <p:nvPr/>
        </p:nvSpPr>
        <p:spPr>
          <a:xfrm>
            <a:off x="6068250" y="911700"/>
            <a:ext cx="11211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1" sz="1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g2acd475e344_0_0"/>
          <p:cNvSpPr txBox="1"/>
          <p:nvPr/>
        </p:nvSpPr>
        <p:spPr>
          <a:xfrm>
            <a:off x="5882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Sovereignty</a:t>
            </a:r>
            <a:endParaRPr i="1" sz="22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g2acd475e344_0_0"/>
          <p:cNvSpPr txBox="1"/>
          <p:nvPr/>
        </p:nvSpPr>
        <p:spPr>
          <a:xfrm>
            <a:off x="1771800" y="2799600"/>
            <a:ext cx="54480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SOVEREIGNTY EDUCATION in Action</a:t>
            </a:r>
            <a:endParaRPr i="1" sz="1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g2acd475e344_0_0"/>
          <p:cNvSpPr txBox="1"/>
          <p:nvPr/>
        </p:nvSpPr>
        <p:spPr>
          <a:xfrm flipH="1" rot="-5400000">
            <a:off x="797700" y="1467575"/>
            <a:ext cx="1718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Curiosity</a:t>
            </a: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" name="Google Shape;74;g2acd475e344_0_0"/>
          <p:cNvSpPr txBox="1"/>
          <p:nvPr/>
        </p:nvSpPr>
        <p:spPr>
          <a:xfrm rot="-5400000">
            <a:off x="917400" y="1500075"/>
            <a:ext cx="1977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Self-Discovery</a:t>
            </a:r>
            <a:endParaRPr i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/>
        </p:nvSpPr>
        <p:spPr>
          <a:xfrm>
            <a:off x="2286000" y="128900"/>
            <a:ext cx="45720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Share </a:t>
            </a: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Evaluations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/>
          <p:nvPr/>
        </p:nvSpPr>
        <p:spPr>
          <a:xfrm>
            <a:off x="42400" y="69975"/>
            <a:ext cx="16317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Share </a:t>
            </a:r>
            <a:r>
              <a:rPr b="0" i="1" lang="en" sz="1000" u="none" cap="none" strike="noStrike">
                <a:solidFill>
                  <a:srgbClr val="18E4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Explanations &amp; Evaluations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1673877" y="69975"/>
            <a:ext cx="1698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173" name="Google Shape;173;p11"/>
          <p:cNvGraphicFramePr/>
          <p:nvPr/>
        </p:nvGraphicFramePr>
        <p:xfrm>
          <a:off x="533700" y="88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{1B46787F-4A91-4C04-80D2-E7C6AED193EE}</a:tableStyleId>
              </a:tblPr>
              <a:tblGrid>
                <a:gridCol w="1390750"/>
                <a:gridCol w="2279425"/>
                <a:gridCol w="2339975"/>
                <a:gridCol w="2066450"/>
              </a:tblGrid>
              <a:tr h="1338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n" sz="12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Think about these questions:</a:t>
                      </a:r>
                      <a:endParaRPr b="1" i="1" sz="12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Independent and dependent variables related to the aim?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All other variables were kept constant?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Method tested the aim &amp; hypothesis?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Each test was repeated at least three times? Results were consistent?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Averaged result used in calculations?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Experiment was repeated? Yielded the same result?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Any errors relating to the measurement?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EFEFE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Any limitations to the instrument used to make the measurement?</a:t>
                      </a:r>
                      <a:endParaRPr i="1" sz="1000" u="none" cap="none" strike="noStrike">
                        <a:solidFill>
                          <a:srgbClr val="EFEFE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0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What could we improve on?</a:t>
                      </a:r>
                      <a:endParaRPr b="1" sz="1200" u="none" cap="none" strike="noStrike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VALIDITY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FF99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RELIABILITY</a:t>
                      </a:r>
                      <a:endParaRPr b="1" sz="1200" u="none" cap="none" strike="noStrike">
                        <a:solidFill>
                          <a:srgbClr val="FF99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 u="none" cap="none" strike="noStrike">
                          <a:solidFill>
                            <a:srgbClr val="6AA84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ACCURACY</a:t>
                      </a:r>
                      <a:endParaRPr sz="1200" u="none" cap="none" strike="noStrike">
                        <a:solidFill>
                          <a:srgbClr val="6AA84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08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/>
        </p:nvSpPr>
        <p:spPr>
          <a:xfrm>
            <a:off x="2748600" y="109850"/>
            <a:ext cx="3646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Recall </a:t>
            </a: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Learning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1251000" y="1600350"/>
            <a:ext cx="6642000" cy="23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Quiz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Fill the blanks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42400" y="69975"/>
            <a:ext cx="10782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Assess </a:t>
            </a:r>
            <a:r>
              <a:rPr b="0" i="1" lang="en" sz="1000" u="none" cap="none" strike="noStrike">
                <a:solidFill>
                  <a:srgbClr val="18E4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Learning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11206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13"/>
          <p:cNvGraphicFramePr/>
          <p:nvPr/>
        </p:nvGraphicFramePr>
        <p:xfrm>
          <a:off x="1047363" y="1036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{1F2B48F6-4261-4B58-8E80-E8C450AB0E07}</a:tableStyleId>
              </a:tblPr>
              <a:tblGrid>
                <a:gridCol w="1605625"/>
                <a:gridCol w="1443100"/>
                <a:gridCol w="1376550"/>
                <a:gridCol w="1341550"/>
                <a:gridCol w="1282450"/>
              </a:tblGrid>
              <a:tr h="345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swald"/>
                          <a:ea typeface="Oswald"/>
                          <a:cs typeface="Oswald"/>
                          <a:sym typeface="Oswald"/>
                        </a:rPr>
                        <a:t>Highly </a:t>
                      </a:r>
                      <a:r>
                        <a:rPr lang="en" sz="1400" u="none" cap="none" strike="noStrike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Accomplished</a:t>
                      </a:r>
                      <a:endParaRPr sz="1400" u="none" cap="none" strike="noStrike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8100" marB="38100" marR="38100" marL="38100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Accomplished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8100" marB="38100" marR="38100" marL="38100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swald"/>
                          <a:ea typeface="Oswald"/>
                          <a:cs typeface="Oswald"/>
                          <a:sym typeface="Oswald"/>
                        </a:rPr>
                        <a:t>Novice</a:t>
                      </a:r>
                      <a:endParaRPr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8100" marB="38100" marR="38100" marL="38100" anchor="b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73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4800" u="none" cap="none" strike="noStrike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2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90 - 100%</a:t>
                      </a:r>
                      <a:endParaRPr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Accomplished Work</a:t>
                      </a:r>
                      <a:endParaRPr i="1" sz="1200">
                        <a:solidFill>
                          <a:srgbClr val="000000"/>
                        </a:solidFill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80 - 89%</a:t>
                      </a:r>
                      <a:endParaRPr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Best work</a:t>
                      </a:r>
                      <a:endParaRPr i="1" sz="1200">
                        <a:solidFill>
                          <a:srgbClr val="000000"/>
                        </a:solidFill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60 - 79%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Competent work</a:t>
                      </a:r>
                      <a:endParaRPr i="1" sz="1600"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40 - 59%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Developing work</a:t>
                      </a:r>
                      <a:endParaRPr i="1" sz="1600"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</a:t>
                      </a:r>
                      <a:endParaRPr b="1" sz="18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≤ 39%</a:t>
                      </a:r>
                      <a:endParaRPr b="1" sz="18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" sz="1200">
                          <a:solidFill>
                            <a:srgbClr val="000000"/>
                          </a:solidFill>
                          <a:latin typeface="Oswald ExtraLight"/>
                          <a:ea typeface="Oswald ExtraLight"/>
                          <a:cs typeface="Oswald ExtraLight"/>
                          <a:sym typeface="Oswald ExtraLight"/>
                        </a:rPr>
                        <a:t>Effort insufficient</a:t>
                      </a:r>
                      <a:endParaRPr i="1" sz="1600">
                        <a:latin typeface="Oswald ExtraLight"/>
                        <a:ea typeface="Oswald ExtraLight"/>
                        <a:cs typeface="Oswald ExtraLight"/>
                        <a:sym typeface="Oswald Extra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Outstanding</a:t>
                      </a:r>
                      <a:endParaRPr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High</a:t>
                      </a:r>
                      <a:endParaRPr sz="1400" u="none" cap="none" strike="noStrike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Sound</a:t>
                      </a:r>
                      <a:endParaRPr sz="1400" u="none" cap="none" strike="noStrike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Basic</a:t>
                      </a:r>
                      <a:endParaRPr sz="1400" u="none" cap="none" strike="noStrike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Oswald Light"/>
                          <a:ea typeface="Oswald Light"/>
                          <a:cs typeface="Oswald Light"/>
                          <a:sym typeface="Oswald Light"/>
                        </a:rPr>
                        <a:t>Limited</a:t>
                      </a:r>
                      <a:endParaRPr sz="1400" u="none" cap="none" strike="noStrike">
                        <a:latin typeface="Oswald Light"/>
                        <a:ea typeface="Oswald Light"/>
                        <a:cs typeface="Oswald Light"/>
                        <a:sym typeface="Oswald Light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 am great at this!</a:t>
                      </a:r>
                      <a:endParaRPr i="1" sz="10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E7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 am really good at this!</a:t>
                      </a:r>
                      <a:endParaRPr i="1" sz="10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E4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 got this!</a:t>
                      </a:r>
                      <a:endParaRPr b="1" sz="1000" u="none" cap="none" strike="noStrike"/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FF0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 am getting there.</a:t>
                      </a:r>
                      <a:endParaRPr i="1" sz="10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1" lang="en" sz="10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My effort is minimal.</a:t>
                      </a:r>
                      <a:endParaRPr i="1" sz="10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>
                    <a:lnL cap="flat" cmpd="sng" w="2857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</a:tbl>
          </a:graphicData>
        </a:graphic>
      </p:graphicFrame>
      <p:pic>
        <p:nvPicPr>
          <p:cNvPr id="188" name="Google Shape;1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5099" y="1408555"/>
            <a:ext cx="475882" cy="47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8972" y="1408130"/>
            <a:ext cx="433784" cy="4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3541" y="1408549"/>
            <a:ext cx="475897" cy="47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5563" y="1408555"/>
            <a:ext cx="475881" cy="4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49349" y="1407063"/>
            <a:ext cx="475876" cy="4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6587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26948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07309" y="1947975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19805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2301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63853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44214" y="1947975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56710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69206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94223" y="1947975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6720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9216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24569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37065" y="1947986"/>
            <a:ext cx="233585" cy="19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 txBox="1"/>
          <p:nvPr/>
        </p:nvSpPr>
        <p:spPr>
          <a:xfrm>
            <a:off x="211200" y="3708850"/>
            <a:ext cx="87216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Success Criteria  </a:t>
            </a:r>
            <a:endParaRPr b="0" i="0" sz="1700" u="none" cap="none" strike="noStrike">
              <a:solidFill>
                <a:srgbClr val="FFFFFF"/>
              </a:solidFill>
              <a:highlight>
                <a:srgbClr val="000000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 can 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(Knowledge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/ 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Know well / Lesson outcome)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1921525" y="156025"/>
            <a:ext cx="5298300" cy="520200"/>
          </a:xfrm>
          <a:prstGeom prst="rect">
            <a:avLst/>
          </a:prstGeom>
          <a:solidFill>
            <a:srgbClr val="122E5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Assess </a:t>
            </a:r>
            <a:r>
              <a:rPr b="1" i="1" lang="en" sz="2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your</a:t>
            </a:r>
            <a:r>
              <a:rPr b="1" i="0" lang="en" sz="2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learning</a:t>
            </a:r>
            <a:endParaRPr b="1" i="0" sz="21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9" name="Google Shape;209;p13"/>
          <p:cNvCxnSpPr/>
          <p:nvPr/>
        </p:nvCxnSpPr>
        <p:spPr>
          <a:xfrm rot="10800000">
            <a:off x="2575675" y="676250"/>
            <a:ext cx="3992700" cy="8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13"/>
          <p:cNvSpPr txBox="1"/>
          <p:nvPr/>
        </p:nvSpPr>
        <p:spPr>
          <a:xfrm>
            <a:off x="42400" y="69975"/>
            <a:ext cx="10782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Assess </a:t>
            </a:r>
            <a:r>
              <a:rPr b="0" i="1" lang="en" sz="1000" u="none" cap="none" strike="noStrike">
                <a:solidFill>
                  <a:srgbClr val="18E4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Learning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11206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/>
        </p:nvSpPr>
        <p:spPr>
          <a:xfrm>
            <a:off x="2748600" y="109850"/>
            <a:ext cx="3646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Learning Journal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8" name="Google Shape;218;p14"/>
          <p:cNvGraphicFramePr/>
          <p:nvPr/>
        </p:nvGraphicFramePr>
        <p:xfrm>
          <a:off x="821213" y="1417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{1B46787F-4A91-4C04-80D2-E7C6AED193EE}</a:tableStyleId>
              </a:tblPr>
              <a:tblGrid>
                <a:gridCol w="7501575"/>
              </a:tblGrid>
              <a:tr h="49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In this lesson, we</a:t>
                      </a:r>
                      <a:r>
                        <a:rPr lang="en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…………………... </a:t>
                      </a:r>
                      <a:r>
                        <a:rPr lang="en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2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(</a:t>
                      </a:r>
                      <a:r>
                        <a:rPr i="1" lang="en" sz="12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Recall what we did)</a:t>
                      </a:r>
                      <a:endParaRPr sz="12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E4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 found out that</a:t>
                      </a:r>
                      <a:r>
                        <a:rPr lang="en" sz="16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…………………... </a:t>
                      </a:r>
                      <a:r>
                        <a:rPr lang="en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r>
                        <a:rPr lang="en" sz="12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</a:t>
                      </a:r>
                      <a:r>
                        <a:rPr i="1" lang="en" sz="12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(Describe what you found out)</a:t>
                      </a:r>
                      <a:endParaRPr i="1" sz="12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E4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E4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In this lesson, I was really good at </a:t>
                      </a:r>
                      <a:r>
                        <a:rPr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…………………...  </a:t>
                      </a: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</a:t>
                      </a:r>
                      <a:r>
                        <a:rPr i="1"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(Identify one thing you did well)</a:t>
                      </a:r>
                      <a:endParaRPr b="1" sz="1600" u="none" cap="none" strike="noStrik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E4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E4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 could improve on</a:t>
                      </a:r>
                      <a:r>
                        <a:rPr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…………………... </a:t>
                      </a: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 </a:t>
                      </a:r>
                      <a:r>
                        <a:rPr i="1"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(Identify one thing you could improve on)</a:t>
                      </a:r>
                      <a:endParaRPr b="1" sz="16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E4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8E4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5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I want to know more about </a:t>
                      </a:r>
                      <a:r>
                        <a:rPr lang="en" sz="16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…………………...  </a:t>
                      </a: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 </a:t>
                      </a:r>
                      <a:r>
                        <a:rPr i="1" lang="en" sz="1200" u="none" cap="none" strike="noStrike">
                          <a:solidFill>
                            <a:srgbClr val="00000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(Outline one thing you want to know more about)</a:t>
                      </a:r>
                      <a:endParaRPr i="1" sz="12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i="1" sz="1200" u="none" cap="none" strike="noStrike">
                        <a:solidFill>
                          <a:srgbClr val="00000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8E4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8E4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9" name="Google Shape;219;p14"/>
          <p:cNvSpPr txBox="1"/>
          <p:nvPr/>
        </p:nvSpPr>
        <p:spPr>
          <a:xfrm>
            <a:off x="42400" y="69975"/>
            <a:ext cx="10782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Assess </a:t>
            </a:r>
            <a:r>
              <a:rPr b="0" i="1" lang="en" sz="1000" u="none" cap="none" strike="noStrike">
                <a:solidFill>
                  <a:srgbClr val="18E4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Learning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11206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/>
        </p:nvSpPr>
        <p:spPr>
          <a:xfrm>
            <a:off x="2189700" y="109850"/>
            <a:ext cx="47646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Homework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6" name="Google Shape;2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5"/>
          <p:cNvSpPr txBox="1"/>
          <p:nvPr/>
        </p:nvSpPr>
        <p:spPr>
          <a:xfrm>
            <a:off x="792300" y="1055400"/>
            <a:ext cx="7559400" cy="30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D966"/>
                </a:solidFill>
                <a:latin typeface="Proxima Nova"/>
                <a:ea typeface="Proxima Nova"/>
                <a:cs typeface="Proxima Nova"/>
                <a:sym typeface="Proxima Nova"/>
              </a:rPr>
              <a:t>Homework</a:t>
            </a:r>
            <a:r>
              <a:rPr b="0" i="0" lang="en" sz="1700" u="none" cap="none" strike="noStrike">
                <a:solidFill>
                  <a:srgbClr val="F1C23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0" lang="en" sz="1700" u="none" cap="none" strike="noStrike">
                <a:solidFill>
                  <a:srgbClr val="FFD966"/>
                </a:solidFill>
                <a:latin typeface="Proxima Nova"/>
                <a:ea typeface="Proxima Nova"/>
                <a:cs typeface="Proxima Nova"/>
                <a:sym typeface="Proxima Nova"/>
              </a:rPr>
              <a:t>is</a:t>
            </a: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all about </a:t>
            </a:r>
            <a:r>
              <a:rPr b="1" i="0" lang="en" sz="1700" u="none" cap="none" strike="noStrike">
                <a:solidFill>
                  <a:srgbClr val="FFD966"/>
                </a:solidFill>
                <a:latin typeface="Proxima Nova"/>
                <a:ea typeface="Proxima Nova"/>
                <a:cs typeface="Proxima Nova"/>
                <a:sym typeface="Proxima Nova"/>
              </a:rPr>
              <a:t>extended learning</a:t>
            </a: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beyond the classroom.</a:t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FD966"/>
                </a:solidFill>
                <a:latin typeface="Proxima Nova"/>
                <a:ea typeface="Proxima Nova"/>
                <a:cs typeface="Proxima Nova"/>
                <a:sym typeface="Proxima Nova"/>
              </a:rPr>
              <a:t>Homework improves your recall </a:t>
            </a: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 the things you learnt in class.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recall information better when you:</a:t>
            </a:r>
            <a:endParaRPr b="1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Regularly read class notes</a:t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 posted tasks 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Read more about the topic in text books and other printed publications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topic related websites, podcasts and videos on the Internet.</a:t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cd475e344_0_69"/>
          <p:cNvSpPr txBox="1"/>
          <p:nvPr/>
        </p:nvSpPr>
        <p:spPr>
          <a:xfrm>
            <a:off x="887250" y="3825200"/>
            <a:ext cx="73695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CC 2009-2024  H.D. De Silva.  |  CC BY-NC-SA 4.0</a:t>
            </a:r>
            <a:r>
              <a:rPr lang="en" sz="750" u="sng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​</a:t>
            </a:r>
            <a:endParaRPr sz="750" u="sng">
              <a:solidFill>
                <a:schemeClr val="lt1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This work is licensed under a</a:t>
            </a:r>
            <a:r>
              <a:rPr lang="en" sz="750">
                <a:solidFill>
                  <a:schemeClr val="lt1"/>
                </a:solidFill>
                <a:uFill>
                  <a:noFill/>
                </a:uFill>
                <a:latin typeface="Oswald ExtraLight"/>
                <a:ea typeface="Oswald ExtraLight"/>
                <a:cs typeface="Oswald ExtraLight"/>
                <a:sym typeface="Oswald Extra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750" u="sng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Attribution-NonCommercial 4.0 International License. (CC BY-NC 4.0). For individuals, families and not-for-profit communities, the concept of </a:t>
            </a:r>
            <a:r>
              <a:rPr i="1"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Five Fortunes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 and related concepts such as </a:t>
            </a:r>
            <a:r>
              <a:rPr i="1"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Sovereignty Education </a:t>
            </a:r>
            <a:r>
              <a:rPr lang="en" sz="750">
                <a:solidFill>
                  <a:schemeClr val="lt1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are freely available under the Creative Commons Attribution-NonCommercial-ShareAlike 4.0 International license (CC BY-NC-SA 4.0). For commercial profit making enterprises, these concepts are available under a separate license. Please contact us via email: lifebliss.aus@gmail.com for a commercial license. A commercial license is available for 1 year ($A 195) or for perpetuity ($A 1995).</a:t>
            </a:r>
            <a:endParaRPr sz="1800">
              <a:solidFill>
                <a:schemeClr val="lt1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233" name="Google Shape;233;g2acd475e344_0_69"/>
          <p:cNvSpPr/>
          <p:nvPr/>
        </p:nvSpPr>
        <p:spPr>
          <a:xfrm>
            <a:off x="0" y="-28050"/>
            <a:ext cx="9144000" cy="352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4" name="Google Shape;234;g2acd475e344_0_69"/>
          <p:cNvSpPr/>
          <p:nvPr/>
        </p:nvSpPr>
        <p:spPr>
          <a:xfrm>
            <a:off x="2009850" y="651450"/>
            <a:ext cx="4657500" cy="2023500"/>
          </a:xfrm>
          <a:prstGeom prst="rect">
            <a:avLst/>
          </a:prstGeom>
          <a:solidFill>
            <a:srgbClr val="122E5A"/>
          </a:solidFill>
          <a:ln cap="flat" cmpd="sng" w="9525">
            <a:solidFill>
              <a:srgbClr val="122E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5" name="Google Shape;235;g2acd475e344_0_69"/>
          <p:cNvSpPr/>
          <p:nvPr/>
        </p:nvSpPr>
        <p:spPr>
          <a:xfrm>
            <a:off x="1034750" y="651450"/>
            <a:ext cx="2011800" cy="2011800"/>
          </a:xfrm>
          <a:prstGeom prst="ellipse">
            <a:avLst/>
          </a:prstGeom>
          <a:solidFill>
            <a:srgbClr val="122E5A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1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6" name="Google Shape;236;g2acd475e344_0_69"/>
          <p:cNvSpPr/>
          <p:nvPr/>
        </p:nvSpPr>
        <p:spPr>
          <a:xfrm rot="5400000">
            <a:off x="6890963" y="1047213"/>
            <a:ext cx="1730950" cy="1220275"/>
          </a:xfrm>
          <a:prstGeom prst="flowChartExtract">
            <a:avLst/>
          </a:prstGeom>
          <a:solidFill>
            <a:srgbClr val="B4FF69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7" name="Google Shape;237;g2acd475e344_0_69"/>
          <p:cNvSpPr/>
          <p:nvPr/>
        </p:nvSpPr>
        <p:spPr>
          <a:xfrm>
            <a:off x="2162000" y="651450"/>
            <a:ext cx="2011800" cy="2011800"/>
          </a:xfrm>
          <a:prstGeom prst="ellipse">
            <a:avLst/>
          </a:prstGeom>
          <a:solidFill>
            <a:srgbClr val="62ECFD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1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8" name="Google Shape;238;g2acd475e344_0_69"/>
          <p:cNvSpPr/>
          <p:nvPr/>
        </p:nvSpPr>
        <p:spPr>
          <a:xfrm>
            <a:off x="3870900" y="651450"/>
            <a:ext cx="2011800" cy="2011800"/>
          </a:xfrm>
          <a:prstGeom prst="ellipse">
            <a:avLst/>
          </a:prstGeom>
          <a:solidFill>
            <a:srgbClr val="FFFA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9" name="Google Shape;239;g2acd475e344_0_69"/>
          <p:cNvSpPr txBox="1"/>
          <p:nvPr/>
        </p:nvSpPr>
        <p:spPr>
          <a:xfrm>
            <a:off x="2378700" y="17416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Self-Efficacy</a:t>
            </a:r>
            <a:endParaRPr i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g2acd475e344_0_69"/>
          <p:cNvSpPr txBox="1"/>
          <p:nvPr/>
        </p:nvSpPr>
        <p:spPr>
          <a:xfrm>
            <a:off x="4130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Creativity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g2acd475e344_0_69"/>
          <p:cNvSpPr/>
          <p:nvPr/>
        </p:nvSpPr>
        <p:spPr>
          <a:xfrm>
            <a:off x="5622900" y="651450"/>
            <a:ext cx="2011800" cy="2011800"/>
          </a:xfrm>
          <a:prstGeom prst="ellipse">
            <a:avLst/>
          </a:prstGeom>
          <a:solidFill>
            <a:srgbClr val="B4FF69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A="2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2" name="Google Shape;242;g2acd475e344_0_69"/>
          <p:cNvSpPr txBox="1"/>
          <p:nvPr/>
        </p:nvSpPr>
        <p:spPr>
          <a:xfrm>
            <a:off x="4130700" y="17416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Self-Expression</a:t>
            </a:r>
            <a:endParaRPr i="1"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g2acd475e344_0_69"/>
          <p:cNvSpPr txBox="1"/>
          <p:nvPr/>
        </p:nvSpPr>
        <p:spPr>
          <a:xfrm>
            <a:off x="2378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Competency</a:t>
            </a:r>
            <a:endParaRPr sz="2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g2acd475e344_0_69"/>
          <p:cNvSpPr txBox="1"/>
          <p:nvPr/>
        </p:nvSpPr>
        <p:spPr>
          <a:xfrm>
            <a:off x="6068250" y="911700"/>
            <a:ext cx="11211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1" sz="1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g2acd475e344_0_69"/>
          <p:cNvSpPr txBox="1"/>
          <p:nvPr/>
        </p:nvSpPr>
        <p:spPr>
          <a:xfrm>
            <a:off x="5882700" y="141610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Sovereignty</a:t>
            </a:r>
            <a:endParaRPr i="1" sz="22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6" name="Google Shape;246;g2acd475e344_0_69"/>
          <p:cNvSpPr txBox="1"/>
          <p:nvPr/>
        </p:nvSpPr>
        <p:spPr>
          <a:xfrm>
            <a:off x="1848000" y="2799600"/>
            <a:ext cx="54480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SOVEREIGNTY EDUCATION in Action</a:t>
            </a:r>
            <a:endParaRPr i="1" sz="13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g2acd475e344_0_69"/>
          <p:cNvSpPr txBox="1"/>
          <p:nvPr/>
        </p:nvSpPr>
        <p:spPr>
          <a:xfrm flipH="1" rot="-5400000">
            <a:off x="797700" y="1467575"/>
            <a:ext cx="1718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Curiosity</a:t>
            </a:r>
            <a:endParaRPr sz="18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8" name="Google Shape;248;g2acd475e344_0_69"/>
          <p:cNvSpPr txBox="1"/>
          <p:nvPr/>
        </p:nvSpPr>
        <p:spPr>
          <a:xfrm rot="-5400000">
            <a:off x="917400" y="1500075"/>
            <a:ext cx="19773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Self-Discovery</a:t>
            </a:r>
            <a:endParaRPr i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/>
          <p:nvPr/>
        </p:nvSpPr>
        <p:spPr>
          <a:xfrm>
            <a:off x="7633525" y="146175"/>
            <a:ext cx="1353300" cy="1359900"/>
          </a:xfrm>
          <a:prstGeom prst="ellipse">
            <a:avLst/>
          </a:prstGeom>
          <a:solidFill>
            <a:srgbClr val="62ECFD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A="15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363150" y="3314125"/>
            <a:ext cx="84177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lt1"/>
                </a:solidFill>
                <a:highlight>
                  <a:srgbClr val="122E5A"/>
                </a:highlight>
                <a:latin typeface="Oswald Medium"/>
                <a:ea typeface="Oswald Medium"/>
                <a:cs typeface="Oswald Medium"/>
                <a:sym typeface="Oswald Medium"/>
              </a:rPr>
              <a:t>Help individuals to gain competency, self-efficacy and a sense of achievement:</a:t>
            </a:r>
            <a:endParaRPr>
              <a:solidFill>
                <a:schemeClr val="lt1"/>
              </a:solidFill>
              <a:highlight>
                <a:srgbClr val="122E5A"/>
              </a:highlight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ExtraLight"/>
              <a:buChar char="●"/>
            </a:pPr>
            <a:r>
              <a:rPr lang="en">
                <a:solidFill>
                  <a:schemeClr val="lt1"/>
                </a:solidFill>
                <a:highlight>
                  <a:srgbClr val="122E5A"/>
                </a:highlight>
                <a:latin typeface="Oswald ExtraLight"/>
                <a:ea typeface="Oswald ExtraLight"/>
                <a:cs typeface="Oswald ExtraLight"/>
                <a:sym typeface="Oswald ExtraLight"/>
              </a:rPr>
              <a:t>In a curiosity driven, positive nurturing environment, provide individuals with opportunities for profound understanding (e.g. observation, experience, inquiry, reflection and introspection).</a:t>
            </a:r>
            <a:endParaRPr>
              <a:solidFill>
                <a:schemeClr val="lt1"/>
              </a:solidFill>
              <a:highlight>
                <a:srgbClr val="122E5A"/>
              </a:highlight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ExtraLight"/>
              <a:buChar char="●"/>
            </a:pPr>
            <a:r>
              <a:rPr lang="en">
                <a:solidFill>
                  <a:schemeClr val="lt1"/>
                </a:solidFill>
                <a:highlight>
                  <a:srgbClr val="122E5A"/>
                </a:highlight>
                <a:latin typeface="Oswald ExtraLight"/>
                <a:ea typeface="Oswald ExtraLight"/>
                <a:cs typeface="Oswald ExtraLight"/>
                <a:sym typeface="Oswald ExtraLight"/>
              </a:rPr>
              <a:t>Help individuals to experience concepts, see things in a new light, connect knowledge and broaden their perspective and horizon.</a:t>
            </a:r>
            <a:endParaRPr>
              <a:solidFill>
                <a:schemeClr val="lt1"/>
              </a:solidFill>
              <a:highlight>
                <a:srgbClr val="122E5A"/>
              </a:highlight>
              <a:latin typeface="Oswald ExtraLight"/>
              <a:ea typeface="Oswald ExtraLight"/>
              <a:cs typeface="Oswald ExtraLight"/>
              <a:sym typeface="Oswald ExtraLigh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ExtraLight"/>
              <a:buChar char="●"/>
            </a:pPr>
            <a:r>
              <a:rPr i="1" lang="en">
                <a:solidFill>
                  <a:schemeClr val="lt1"/>
                </a:solidFill>
                <a:highlight>
                  <a:srgbClr val="122E5A"/>
                </a:highlight>
                <a:latin typeface="Oswald ExtraLight"/>
                <a:ea typeface="Oswald ExtraLight"/>
                <a:cs typeface="Oswald ExtraLight"/>
                <a:sym typeface="Oswald ExtraLight"/>
              </a:rPr>
              <a:t>With wise counsel, reverence, serenity, loving-kindness, mindfulness, honest-impartiality and care: help individuals to understand their world, themselves and their unique skilful abilities that hold great potential.</a:t>
            </a:r>
            <a:endParaRPr i="1">
              <a:solidFill>
                <a:schemeClr val="lt1"/>
              </a:solidFill>
              <a:highlight>
                <a:srgbClr val="122E5A"/>
              </a:highlight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796950" y="1449925"/>
            <a:ext cx="7550100" cy="13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Competency Achieved</a:t>
            </a:r>
            <a:r>
              <a:rPr lang="en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4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1" lang="en" sz="3100">
                <a:solidFill>
                  <a:srgbClr val="18E4FF"/>
                </a:solidFill>
                <a:latin typeface="Oswald Light"/>
                <a:ea typeface="Oswald Light"/>
                <a:cs typeface="Oswald Light"/>
                <a:sym typeface="Oswald Light"/>
              </a:rPr>
              <a:t>Lesson for Profound Understanding</a:t>
            </a:r>
            <a:endParaRPr i="1" sz="3100" u="none" cap="none" strike="noStrike">
              <a:solidFill>
                <a:srgbClr val="18E4FF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42400" y="69975"/>
            <a:ext cx="24669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Competency Achieved - (Profound Understanding)</a:t>
            </a:r>
            <a:endParaRPr sz="1000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250915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7588075" y="607050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Oswald"/>
                <a:ea typeface="Oswald"/>
                <a:cs typeface="Oswald"/>
                <a:sym typeface="Oswald"/>
              </a:rPr>
              <a:t>Competency</a:t>
            </a:r>
            <a:endParaRPr sz="1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7588075" y="871375"/>
            <a:ext cx="14922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Montserrat"/>
                <a:ea typeface="Montserrat"/>
                <a:cs typeface="Montserrat"/>
                <a:sym typeface="Montserrat"/>
              </a:rPr>
              <a:t>Self-Efficacy</a:t>
            </a:r>
            <a:endParaRPr i="1"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ee54bbbef_0_2"/>
          <p:cNvSpPr txBox="1"/>
          <p:nvPr/>
        </p:nvSpPr>
        <p:spPr>
          <a:xfrm>
            <a:off x="1320138" y="1810950"/>
            <a:ext cx="6503700" cy="10644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</a:t>
            </a:r>
            <a:r>
              <a:rPr b="0" i="0" lang="en" sz="48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TOPIC</a:t>
            </a:r>
            <a:endParaRPr b="0" i="0" sz="48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g2bee54bbbef_0_2"/>
          <p:cNvSpPr txBox="1"/>
          <p:nvPr/>
        </p:nvSpPr>
        <p:spPr>
          <a:xfrm>
            <a:off x="42400" y="69975"/>
            <a:ext cx="24669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Competency Achieved - (Profound Understanding)</a:t>
            </a:r>
            <a:endParaRPr sz="1000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g2bee54bbbef_0_2"/>
          <p:cNvSpPr/>
          <p:nvPr/>
        </p:nvSpPr>
        <p:spPr>
          <a:xfrm>
            <a:off x="250915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1259400" y="1566250"/>
            <a:ext cx="6625200" cy="23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Related Text - </a:t>
            </a:r>
            <a:r>
              <a:rPr i="1"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Enduring knowledge that is useful, meaningful, engaging or insightful.</a:t>
            </a:r>
            <a:endParaRPr i="1"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2400" y="69975"/>
            <a:ext cx="5469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Write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5893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105950" y="409525"/>
            <a:ext cx="69321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TOPIC - </a:t>
            </a:r>
            <a:r>
              <a:rPr i="1" lang="en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Settling down Writing activity</a:t>
            </a:r>
            <a:endParaRPr i="1" sz="22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_____________________________________________________________________________________________</a:t>
            </a:r>
            <a:endParaRPr b="1" i="0" sz="1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/>
          <p:nvPr/>
        </p:nvSpPr>
        <p:spPr>
          <a:xfrm>
            <a:off x="378200" y="623075"/>
            <a:ext cx="4084500" cy="4056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2504750" y="3667075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2700100" y="1906975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546075" y="2508350"/>
            <a:ext cx="457200" cy="457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615675" y="2586349"/>
            <a:ext cx="318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E6000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b="1" i="0" sz="1800" u="none" cap="none" strike="noStrike">
              <a:solidFill>
                <a:srgbClr val="FE6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2769700" y="1984975"/>
            <a:ext cx="3180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E6000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b="1" i="0" sz="1800" u="none" cap="none" strike="noStrike">
              <a:solidFill>
                <a:srgbClr val="FE6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4854425" y="623075"/>
            <a:ext cx="38169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Lesson Topic</a:t>
            </a:r>
            <a:r>
              <a:rPr b="0" i="0" lang="en" sz="24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 </a:t>
            </a:r>
            <a:endParaRPr b="0" i="0" sz="1600" u="none" cap="none" strike="noStrike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4854425" y="1525700"/>
            <a:ext cx="3985200" cy="3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D966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Learning Intention </a:t>
            </a:r>
            <a:endParaRPr b="0" i="0" sz="1800" u="none" cap="none" strike="noStrike">
              <a:solidFill>
                <a:srgbClr val="FFD966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 aim to learn about 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…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18E4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Success Criteria</a:t>
            </a:r>
            <a:r>
              <a:rPr b="0" i="0" lang="en" sz="1800" u="none" cap="none" strike="noStrike">
                <a:solidFill>
                  <a:srgbClr val="C9DAF8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r>
              <a:rPr b="0" i="0" lang="en" sz="1800" u="none" cap="none" strike="noStrike">
                <a:solidFill>
                  <a:srgbClr val="3C78D8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</a:t>
            </a:r>
            <a:endParaRPr b="0" i="0" sz="1800" u="none" cap="none" strike="noStrike">
              <a:solidFill>
                <a:srgbClr val="3C78D8"/>
              </a:solidFill>
              <a:highlight>
                <a:schemeClr val="dk2"/>
              </a:highlight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 can </a:t>
            </a:r>
            <a:r>
              <a:rPr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… </a:t>
            </a:r>
            <a:endParaRPr sz="17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(Knowledge</a:t>
            </a:r>
            <a:r>
              <a:rPr i="1"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/ </a:t>
            </a:r>
            <a:r>
              <a:rPr b="0" i="1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Know well </a:t>
            </a:r>
            <a:r>
              <a:rPr i="1" lang="en" sz="1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/ L</a:t>
            </a:r>
            <a:r>
              <a:rPr i="1"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esson</a:t>
            </a:r>
            <a:r>
              <a:rPr b="0" i="1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outcome)</a:t>
            </a:r>
            <a:endParaRPr b="0" i="1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648675" y="2478200"/>
            <a:ext cx="93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Analyse</a:t>
            </a:r>
            <a:endParaRPr b="0" i="0" sz="17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3156425" y="2270575"/>
            <a:ext cx="7674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Share</a:t>
            </a:r>
            <a:endParaRPr b="0" i="0" sz="17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4"/>
          <p:cNvSpPr txBox="1"/>
          <p:nvPr/>
        </p:nvSpPr>
        <p:spPr>
          <a:xfrm flipH="1">
            <a:off x="1734925" y="4017775"/>
            <a:ext cx="7674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1" lang="en" sz="1000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Gather </a:t>
            </a: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Information</a:t>
            </a:r>
            <a:endParaRPr b="0" i="1" sz="1000" u="none" cap="none" strike="noStrike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6" name="Google Shape;116;p4"/>
          <p:cNvSpPr txBox="1"/>
          <p:nvPr/>
        </p:nvSpPr>
        <p:spPr>
          <a:xfrm flipH="1">
            <a:off x="3156425" y="2514775"/>
            <a:ext cx="76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Explanations</a:t>
            </a:r>
            <a:endParaRPr b="0" i="1" sz="1000" u="none" cap="none" strike="noStrike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Evaluations</a:t>
            </a:r>
            <a:endParaRPr b="0" i="1" sz="1000" u="none" cap="none" strike="noStrike">
              <a:solidFill>
                <a:schemeClr val="dk2"/>
              </a:solidFill>
              <a:highlight>
                <a:schemeClr val="dk2"/>
              </a:highlight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7" name="Google Shape;117;p4"/>
          <p:cNvSpPr txBox="1"/>
          <p:nvPr/>
        </p:nvSpPr>
        <p:spPr>
          <a:xfrm flipH="1">
            <a:off x="1700375" y="1040375"/>
            <a:ext cx="834300" cy="2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Assess</a:t>
            </a:r>
            <a:endParaRPr b="0" i="0" sz="1700" u="none" cap="none" strike="noStrike">
              <a:solidFill>
                <a:srgbClr val="3C78D8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4"/>
          <p:cNvSpPr txBox="1"/>
          <p:nvPr/>
        </p:nvSpPr>
        <p:spPr>
          <a:xfrm flipH="1">
            <a:off x="2408738" y="1040375"/>
            <a:ext cx="5532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Learning</a:t>
            </a:r>
            <a:endParaRPr b="0" i="1" sz="1000" u="none" cap="none" strike="noStrike">
              <a:solidFill>
                <a:schemeClr val="dk2"/>
              </a:solidFill>
              <a:highlight>
                <a:schemeClr val="dk2"/>
              </a:highlight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2400" y="69975"/>
            <a:ext cx="9588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" sz="8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Learning Map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4"/>
          <p:cNvSpPr txBox="1"/>
          <p:nvPr/>
        </p:nvSpPr>
        <p:spPr>
          <a:xfrm flipH="1">
            <a:off x="749025" y="2769275"/>
            <a:ext cx="76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Patterns</a:t>
            </a:r>
            <a:endParaRPr b="0" i="1" sz="1000" u="none" cap="none" strike="noStrike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Relationships</a:t>
            </a:r>
            <a:endParaRPr b="0" i="1" sz="1000" u="none" cap="none" strike="noStrike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0012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534600" y="3695425"/>
            <a:ext cx="397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E6000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b="1" i="0" sz="1800" u="none" cap="none" strike="noStrike">
              <a:solidFill>
                <a:srgbClr val="FE6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23" name="Google Shape;123;p4"/>
          <p:cNvCxnSpPr/>
          <p:nvPr/>
        </p:nvCxnSpPr>
        <p:spPr>
          <a:xfrm flipH="1" rot="5400000">
            <a:off x="1903770" y="2931145"/>
            <a:ext cx="773100" cy="708000"/>
          </a:xfrm>
          <a:prstGeom prst="curvedConnector3">
            <a:avLst>
              <a:gd fmla="val 45670" name="adj1"/>
            </a:avLst>
          </a:prstGeom>
          <a:noFill/>
          <a:ln cap="flat" cmpd="sng" w="28575">
            <a:solidFill>
              <a:srgbClr val="18E4FF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124" name="Google Shape;124;p4"/>
          <p:cNvCxnSpPr/>
          <p:nvPr/>
        </p:nvCxnSpPr>
        <p:spPr>
          <a:xfrm flipH="1" rot="-5400000">
            <a:off x="2291375" y="1263125"/>
            <a:ext cx="774900" cy="970200"/>
          </a:xfrm>
          <a:prstGeom prst="curvedConnector4">
            <a:avLst>
              <a:gd fmla="val 40276" name="adj1"/>
              <a:gd fmla="val 124541" name="adj2"/>
            </a:avLst>
          </a:prstGeom>
          <a:noFill/>
          <a:ln cap="flat" cmpd="sng" w="28575">
            <a:solidFill>
              <a:srgbClr val="18E4FF"/>
            </a:solidFill>
            <a:prstDash val="solid"/>
            <a:round/>
            <a:headEnd len="med" w="med" type="triangle"/>
            <a:tailEnd len="med" w="med" type="oval"/>
          </a:ln>
        </p:spPr>
      </p:cxnSp>
      <p:cxnSp>
        <p:nvCxnSpPr>
          <p:cNvPr id="125" name="Google Shape;125;p4"/>
          <p:cNvCxnSpPr/>
          <p:nvPr/>
        </p:nvCxnSpPr>
        <p:spPr>
          <a:xfrm flipH="1" rot="10800000">
            <a:off x="2009800" y="2135575"/>
            <a:ext cx="690300" cy="601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18E4FF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126" name="Google Shape;126;p4"/>
          <p:cNvSpPr txBox="1"/>
          <p:nvPr/>
        </p:nvSpPr>
        <p:spPr>
          <a:xfrm>
            <a:off x="1622275" y="3675925"/>
            <a:ext cx="871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Stimulus</a:t>
            </a:r>
            <a:endParaRPr b="0" i="0" sz="17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1234650" y="1389000"/>
            <a:ext cx="6674700" cy="25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 students with a small stimulus artefact (e.g. text, table, graph, image, demonstration etc.)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gather information about this stimulus object by asking questions (e.g. what?, where?, when?, who?, how? and why?) in a teacher lead discussion.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The teacher builds on this discussion to progress the lesson.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42400" y="69975"/>
            <a:ext cx="10368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Gather </a:t>
            </a:r>
            <a:r>
              <a:rPr b="0" i="1" lang="en" sz="1000" u="none" cap="none" strike="noStrike">
                <a:solidFill>
                  <a:srgbClr val="18E4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Information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1518600" y="109850"/>
            <a:ext cx="6106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Stimulus Artefact</a:t>
            </a:r>
            <a:endParaRPr b="1" i="0" sz="22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0792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2041425" y="109850"/>
            <a:ext cx="49839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Analys</a:t>
            </a: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 Patterns &amp; Relationships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1133250" y="1272050"/>
            <a:ext cx="68775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Help individuals to experience concepts, see things in a new light, connect knowledge and broaden their perspective and horizon.</a:t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42400" y="69975"/>
            <a:ext cx="16917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Analyse </a:t>
            </a:r>
            <a:r>
              <a:rPr b="0" i="1" lang="en" sz="1000" u="none" cap="none" strike="noStrike">
                <a:solidFill>
                  <a:srgbClr val="18E4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Patterns &amp; Relationships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17341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/>
        </p:nvSpPr>
        <p:spPr>
          <a:xfrm>
            <a:off x="2748600" y="109850"/>
            <a:ext cx="3646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Extension Activity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154350" y="953725"/>
            <a:ext cx="8835300" cy="381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1133250" y="1099825"/>
            <a:ext cx="68775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Text</a:t>
            </a:r>
            <a:endParaRPr b="0" i="0" sz="17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42400" y="69975"/>
            <a:ext cx="16917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Analyse </a:t>
            </a:r>
            <a:r>
              <a:rPr b="0" i="1" lang="en" sz="1000" u="none" cap="none" strike="noStrike">
                <a:solidFill>
                  <a:srgbClr val="18E4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Patterns &amp; Relationships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17341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E5A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/>
        </p:nvSpPr>
        <p:spPr>
          <a:xfrm>
            <a:off x="1860150" y="109850"/>
            <a:ext cx="5423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Share Explanations</a:t>
            </a:r>
            <a:endParaRPr b="1" i="0" sz="22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623750"/>
            <a:ext cx="4572000" cy="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/>
        </p:nvSpPr>
        <p:spPr>
          <a:xfrm>
            <a:off x="1600500" y="1815350"/>
            <a:ext cx="59430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Can you </a:t>
            </a: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explain why</a:t>
            </a:r>
            <a:r>
              <a:rPr b="0" i="0" lang="en" sz="1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?</a:t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roxima Nova"/>
              <a:buChar char="●"/>
            </a:pPr>
            <a:r>
              <a:rPr lang="en" sz="1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Can you explain how ?</a:t>
            </a:r>
            <a:endParaRPr b="0" i="0" sz="1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42400" y="69975"/>
            <a:ext cx="1631700" cy="192000"/>
          </a:xfrm>
          <a:prstGeom prst="rect">
            <a:avLst/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18E4FF"/>
                </a:solidFill>
                <a:latin typeface="Oswald"/>
                <a:ea typeface="Oswald"/>
                <a:cs typeface="Oswald"/>
                <a:sym typeface="Oswald"/>
              </a:rPr>
              <a:t>Share </a:t>
            </a:r>
            <a:r>
              <a:rPr b="0" i="1" lang="en" sz="1000" u="none" cap="none" strike="noStrike">
                <a:solidFill>
                  <a:srgbClr val="18E4FF"/>
                </a:solidFill>
                <a:latin typeface="Oswald ExtraLight"/>
                <a:ea typeface="Oswald ExtraLight"/>
                <a:cs typeface="Oswald ExtraLight"/>
                <a:sym typeface="Oswald ExtraLight"/>
              </a:rPr>
              <a:t>Explanations &amp; Evaluations</a:t>
            </a:r>
            <a:endParaRPr b="0" i="1" sz="800" u="none" cap="none" strike="noStrike">
              <a:solidFill>
                <a:srgbClr val="18E4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1674100" y="69975"/>
            <a:ext cx="134700" cy="192000"/>
          </a:xfrm>
          <a:prstGeom prst="homePlate">
            <a:avLst>
              <a:gd fmla="val 50000" name="adj"/>
            </a:avLst>
          </a:prstGeom>
          <a:noFill/>
          <a:ln cap="flat" cmpd="sng" w="9525">
            <a:solidFill>
              <a:srgbClr val="18E4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2113650" y="850325"/>
            <a:ext cx="4916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8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 did you </a:t>
            </a:r>
            <a:r>
              <a:rPr b="1" i="1" lang="en" sz="1800" u="none" cap="none" strike="noStrike">
                <a:solidFill>
                  <a:srgbClr val="18E4FF"/>
                </a:solidFill>
                <a:latin typeface="Proxima Nova"/>
                <a:ea typeface="Proxima Nova"/>
                <a:cs typeface="Proxima Nova"/>
                <a:sym typeface="Proxima Nova"/>
              </a:rPr>
              <a:t>know well</a:t>
            </a:r>
            <a:r>
              <a:rPr b="0" i="1" lang="en" sz="18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today?</a:t>
            </a:r>
            <a:endParaRPr b="1" i="1" sz="18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