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swald ExtraLight"/>
      <p:regular r:id="rId21"/>
      <p:bold r:id="rId22"/>
    </p:embeddedFont>
    <p:embeddedFont>
      <p:font typeface="Oswald Medium"/>
      <p:regular r:id="rId23"/>
      <p:bold r:id="rId24"/>
    </p:embeddedFont>
    <p:embeddedFont>
      <p:font typeface="Proxima Nova"/>
      <p:regular r:id="rId25"/>
      <p:bold r:id="rId26"/>
      <p:italic r:id="rId27"/>
      <p:boldItalic r:id="rId28"/>
    </p:embeddedFont>
    <p:embeddedFont>
      <p:font typeface="Playfair Display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Oswald Light"/>
      <p:regular r:id="rId37"/>
      <p:bold r:id="rId38"/>
    </p:embeddedFont>
    <p:embeddedFont>
      <p:font typeface="Montserrat Light"/>
      <p:regular r:id="rId39"/>
      <p:bold r:id="rId40"/>
      <p:italic r:id="rId41"/>
      <p:boldItalic r:id="rId42"/>
    </p:embeddedFont>
    <p:embeddedFont>
      <p:font typeface="Oswald SemiBold"/>
      <p:regular r:id="rId43"/>
      <p:bold r:id="rId44"/>
    </p:embeddedFont>
    <p:embeddedFont>
      <p:font typeface="Oswald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ip+foYxSfyx6P9KDouub+0cNp3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06DAA8-2BA5-492B-81B2-B87175742373}">
  <a:tblStyle styleId="{E906DAA8-2BA5-492B-81B2-B871757423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0A772C6F-3F6D-4EB7-9F0A-B8FE4C7F546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Light-boldItalic.fntdata"/><Relationship Id="rId41" Type="http://schemas.openxmlformats.org/officeDocument/2006/relationships/font" Target="fonts/MontserratLight-italic.fntdata"/><Relationship Id="rId22" Type="http://schemas.openxmlformats.org/officeDocument/2006/relationships/font" Target="fonts/OswaldExtraLight-bold.fntdata"/><Relationship Id="rId44" Type="http://schemas.openxmlformats.org/officeDocument/2006/relationships/font" Target="fonts/OswaldSemiBold-bold.fntdata"/><Relationship Id="rId21" Type="http://schemas.openxmlformats.org/officeDocument/2006/relationships/font" Target="fonts/OswaldExtraLight-regular.fntdata"/><Relationship Id="rId43" Type="http://schemas.openxmlformats.org/officeDocument/2006/relationships/font" Target="fonts/OswaldSemiBold-regular.fntdata"/><Relationship Id="rId24" Type="http://schemas.openxmlformats.org/officeDocument/2006/relationships/font" Target="fonts/OswaldMedium-bold.fntdata"/><Relationship Id="rId46" Type="http://schemas.openxmlformats.org/officeDocument/2006/relationships/font" Target="fonts/Oswald-bold.fntdata"/><Relationship Id="rId23" Type="http://schemas.openxmlformats.org/officeDocument/2006/relationships/font" Target="fonts/OswaldMedium-regular.fntdata"/><Relationship Id="rId45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47" Type="http://customschemas.google.com/relationships/presentationmetadata" Target="meta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italic.fntdata"/><Relationship Id="rId30" Type="http://schemas.openxmlformats.org/officeDocument/2006/relationships/font" Target="fonts/PlayfairDisplay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OswaldLight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Light-regular.fntdata"/><Relationship Id="rId16" Type="http://schemas.openxmlformats.org/officeDocument/2006/relationships/slide" Target="slides/slide11.xml"/><Relationship Id="rId38" Type="http://schemas.openxmlformats.org/officeDocument/2006/relationships/font" Target="fonts/Oswald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cc2a6227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2acc2a6227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cd48b9f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acd48b9f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eeb65d2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2beeb65d2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cc2a6227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2acc2a622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eeb65d21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beeb65d21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0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24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4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reativecommons.org/licenses/by-nc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reativecommons.org/licenses/by-nc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cc2a62278_0_28"/>
          <p:cNvSpPr txBox="1"/>
          <p:nvPr/>
        </p:nvSpPr>
        <p:spPr>
          <a:xfrm>
            <a:off x="887250" y="3825200"/>
            <a:ext cx="73695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CC 2009-2024  H.D. De Silva.  |  CC BY-NC-SA 4.0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​</a:t>
            </a:r>
            <a:endParaRPr sz="750" u="sng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This work is licensed under a</a:t>
            </a:r>
            <a:r>
              <a:rPr lang="en" sz="750">
                <a:solidFill>
                  <a:schemeClr val="lt1"/>
                </a:solidFill>
                <a:uFill>
                  <a:noFill/>
                </a:uFill>
                <a:latin typeface="Oswald ExtraLight"/>
                <a:ea typeface="Oswald ExtraLight"/>
                <a:cs typeface="Oswald ExtraLight"/>
                <a:sym typeface="Oswald Extra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Attribution-NonCommercial 4.0 International License. (CC BY-NC 4.0). For individuals, families and not-for-profit communities, the concept of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Five Fortunes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and related concepts such as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Sovereignty Education 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are freely available under the Creative Commons Attribution-NonCommercial-ShareAlike 4.0 International license (CC BY-NC-SA 4.0). For commercial profit making enterprises, these concepts are available under a separate license. Please contact us via email: lifebliss.aus@gmail.com for a commercial license. A commercial license is available for 1 year ($A 195) or for perpetuity ($A 1995).</a:t>
            </a:r>
            <a:endParaRPr sz="1800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59" name="Google Shape;59;g2acc2a62278_0_28"/>
          <p:cNvSpPr/>
          <p:nvPr/>
        </p:nvSpPr>
        <p:spPr>
          <a:xfrm>
            <a:off x="0" y="-28050"/>
            <a:ext cx="9144000" cy="352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" name="Google Shape;60;g2acc2a62278_0_28"/>
          <p:cNvSpPr/>
          <p:nvPr/>
        </p:nvSpPr>
        <p:spPr>
          <a:xfrm>
            <a:off x="2009850" y="651450"/>
            <a:ext cx="4657500" cy="2023500"/>
          </a:xfrm>
          <a:prstGeom prst="rect">
            <a:avLst/>
          </a:prstGeom>
          <a:solidFill>
            <a:srgbClr val="122E5A"/>
          </a:solidFill>
          <a:ln cap="flat" cmpd="sng" w="9525">
            <a:solidFill>
              <a:srgbClr val="122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g2acc2a62278_0_28"/>
          <p:cNvSpPr/>
          <p:nvPr/>
        </p:nvSpPr>
        <p:spPr>
          <a:xfrm>
            <a:off x="1034750" y="651450"/>
            <a:ext cx="2011800" cy="2011800"/>
          </a:xfrm>
          <a:prstGeom prst="ellipse">
            <a:avLst/>
          </a:prstGeom>
          <a:solidFill>
            <a:srgbClr val="122E5A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1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g2acc2a62278_0_28"/>
          <p:cNvSpPr/>
          <p:nvPr/>
        </p:nvSpPr>
        <p:spPr>
          <a:xfrm rot="5400000">
            <a:off x="6890963" y="1047213"/>
            <a:ext cx="1730950" cy="1220275"/>
          </a:xfrm>
          <a:prstGeom prst="flowChartExtract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g2acc2a62278_0_28"/>
          <p:cNvSpPr/>
          <p:nvPr/>
        </p:nvSpPr>
        <p:spPr>
          <a:xfrm>
            <a:off x="2162000" y="651450"/>
            <a:ext cx="2011800" cy="2011800"/>
          </a:xfrm>
          <a:prstGeom prst="ellipse">
            <a:avLst/>
          </a:prstGeom>
          <a:solidFill>
            <a:srgbClr val="62ECFD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1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g2acc2a62278_0_28"/>
          <p:cNvSpPr/>
          <p:nvPr/>
        </p:nvSpPr>
        <p:spPr>
          <a:xfrm>
            <a:off x="3870900" y="651450"/>
            <a:ext cx="2011800" cy="2011800"/>
          </a:xfrm>
          <a:prstGeom prst="ellipse">
            <a:avLst/>
          </a:prstGeom>
          <a:solidFill>
            <a:srgbClr val="FFFA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g2acc2a62278_0_28"/>
          <p:cNvSpPr txBox="1"/>
          <p:nvPr/>
        </p:nvSpPr>
        <p:spPr>
          <a:xfrm>
            <a:off x="2378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Self-Efficacy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g2acc2a62278_0_28"/>
          <p:cNvSpPr txBox="1"/>
          <p:nvPr/>
        </p:nvSpPr>
        <p:spPr>
          <a:xfrm>
            <a:off x="4130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Creativity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g2acc2a62278_0_28"/>
          <p:cNvSpPr/>
          <p:nvPr/>
        </p:nvSpPr>
        <p:spPr>
          <a:xfrm>
            <a:off x="5622900" y="651450"/>
            <a:ext cx="2011800" cy="2011800"/>
          </a:xfrm>
          <a:prstGeom prst="ellipse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g2acc2a62278_0_28"/>
          <p:cNvSpPr txBox="1"/>
          <p:nvPr/>
        </p:nvSpPr>
        <p:spPr>
          <a:xfrm>
            <a:off x="4130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Self-Expression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g2acc2a62278_0_28"/>
          <p:cNvSpPr txBox="1"/>
          <p:nvPr/>
        </p:nvSpPr>
        <p:spPr>
          <a:xfrm>
            <a:off x="2378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Competency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g2acc2a62278_0_28"/>
          <p:cNvSpPr txBox="1"/>
          <p:nvPr/>
        </p:nvSpPr>
        <p:spPr>
          <a:xfrm>
            <a:off x="6068250" y="911700"/>
            <a:ext cx="11211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1" sz="1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g2acc2a62278_0_28"/>
          <p:cNvSpPr txBox="1"/>
          <p:nvPr/>
        </p:nvSpPr>
        <p:spPr>
          <a:xfrm>
            <a:off x="5882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Sovereignty</a:t>
            </a:r>
            <a:endParaRPr i="1" sz="22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g2acc2a62278_0_28"/>
          <p:cNvSpPr txBox="1"/>
          <p:nvPr/>
        </p:nvSpPr>
        <p:spPr>
          <a:xfrm>
            <a:off x="1771800" y="2799600"/>
            <a:ext cx="54480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SOVEREIGNTY EDUCATION in Action</a:t>
            </a:r>
            <a:endParaRPr i="1" sz="1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g2acc2a62278_0_28"/>
          <p:cNvSpPr txBox="1"/>
          <p:nvPr/>
        </p:nvSpPr>
        <p:spPr>
          <a:xfrm flipH="1" rot="-5400000">
            <a:off x="797700" y="1467575"/>
            <a:ext cx="1718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Curiosity</a:t>
            </a: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" name="Google Shape;74;g2acc2a62278_0_28"/>
          <p:cNvSpPr txBox="1"/>
          <p:nvPr/>
        </p:nvSpPr>
        <p:spPr>
          <a:xfrm rot="-5400000">
            <a:off x="917400" y="1500075"/>
            <a:ext cx="1977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Self-Discovery</a:t>
            </a:r>
            <a:endParaRPr i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1860150" y="109850"/>
            <a:ext cx="5423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Share Experiences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/>
        </p:nvSpPr>
        <p:spPr>
          <a:xfrm>
            <a:off x="1670700" y="1829450"/>
            <a:ext cx="5802600" cy="19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Why did</a:t>
            </a: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you … ?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you</a:t>
            </a: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262600" y="871550"/>
            <a:ext cx="4618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did you </a:t>
            </a:r>
            <a:r>
              <a:rPr b="1" i="1" lang="en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well</a:t>
            </a:r>
            <a:r>
              <a:rPr b="0" i="1" lang="en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1" lang="en" sz="1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today?</a:t>
            </a:r>
            <a:endParaRPr b="1" i="1" sz="1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42400" y="69975"/>
            <a:ext cx="16317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Share </a:t>
            </a:r>
            <a:r>
              <a:rPr b="0" i="1" lang="en" sz="1000" u="none" cap="none" strike="noStrike">
                <a:solidFill>
                  <a:srgbClr val="FFE599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Experiences &amp; Evaluations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6741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2286000" y="128900"/>
            <a:ext cx="45720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Share </a:t>
            </a: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Evaluations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0" name="Google Shape;180;p11"/>
          <p:cNvGraphicFramePr/>
          <p:nvPr/>
        </p:nvGraphicFramePr>
        <p:xfrm>
          <a:off x="533700" y="88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{E906DAA8-2BA5-492B-81B2-B87175742373}</a:tableStyleId>
              </a:tblPr>
              <a:tblGrid>
                <a:gridCol w="1390750"/>
                <a:gridCol w="2279425"/>
                <a:gridCol w="2339975"/>
                <a:gridCol w="2066450"/>
              </a:tblGrid>
              <a:tr h="133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Think about these questions:</a:t>
                      </a:r>
                      <a:endParaRPr b="1" i="1" sz="12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Independent and dependent variables related to the aim?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All other variables were kept constant?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Method tested the aim &amp; hypothesis?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Each test was repeated at least three times? Results were consistent?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Averaged result used in calculations?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Experiment was repeated? Yielded the same result?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Any errors relating to the measurement?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Any limitations to the instrument used to make the measurement?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0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could we improve on?</a:t>
                      </a:r>
                      <a:endParaRPr b="1" sz="1200" u="none" cap="none" strike="noStrike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VALIDITY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99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RELIABILITY</a:t>
                      </a:r>
                      <a:endParaRPr b="1" sz="1200" u="none" cap="none" strike="noStrike">
                        <a:solidFill>
                          <a:srgbClr val="FF99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6AA84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ACCURACY</a:t>
                      </a:r>
                      <a:endParaRPr sz="1200" u="none" cap="none" strike="noStrike">
                        <a:solidFill>
                          <a:srgbClr val="6AA84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8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p11"/>
          <p:cNvSpPr/>
          <p:nvPr/>
        </p:nvSpPr>
        <p:spPr>
          <a:xfrm>
            <a:off x="16741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42400" y="69975"/>
            <a:ext cx="16317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Share </a:t>
            </a:r>
            <a:r>
              <a:rPr b="0" i="1" lang="en" sz="1000" u="none" cap="none" strike="noStrike">
                <a:solidFill>
                  <a:srgbClr val="FFE599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Experiences &amp; Evaluations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211200" y="3708850"/>
            <a:ext cx="87216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Success Criteria  </a:t>
            </a:r>
            <a:endParaRPr b="0" i="0" sz="1700" u="none" cap="none" strike="noStrike">
              <a:solidFill>
                <a:srgbClr val="FFFFFF"/>
              </a:solidFill>
              <a:highlight>
                <a:srgbClr val="000000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can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… 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(Skill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/ 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well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/ Lesson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outcome)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1921525" y="156025"/>
            <a:ext cx="5298300" cy="520200"/>
          </a:xfrm>
          <a:prstGeom prst="rect">
            <a:avLst/>
          </a:prstGeom>
          <a:solidFill>
            <a:srgbClr val="122E5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Assess </a:t>
            </a:r>
            <a:r>
              <a:rPr b="1" i="1" lang="en" sz="2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your</a:t>
            </a:r>
            <a:r>
              <a:rPr b="1" i="0" lang="en" sz="2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performance</a:t>
            </a:r>
            <a:endParaRPr b="1" i="0" sz="21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9" name="Google Shape;189;p12"/>
          <p:cNvCxnSpPr/>
          <p:nvPr/>
        </p:nvCxnSpPr>
        <p:spPr>
          <a:xfrm rot="10800000">
            <a:off x="2575675" y="676250"/>
            <a:ext cx="3992700" cy="8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12"/>
          <p:cNvSpPr txBox="1"/>
          <p:nvPr/>
        </p:nvSpPr>
        <p:spPr>
          <a:xfrm>
            <a:off x="42400" y="69975"/>
            <a:ext cx="10782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Assess </a:t>
            </a:r>
            <a:r>
              <a:rPr b="0" i="1" lang="en" sz="1000" u="none" cap="none" strike="noStrike">
                <a:solidFill>
                  <a:srgbClr val="FFE599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Performance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11206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92" name="Google Shape;192;p12"/>
          <p:cNvGraphicFramePr/>
          <p:nvPr/>
        </p:nvGraphicFramePr>
        <p:xfrm>
          <a:off x="1047363" y="103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{0A772C6F-3F6D-4EB7-9F0A-B8FE4C7F546F}</a:tableStyleId>
              </a:tblPr>
              <a:tblGrid>
                <a:gridCol w="1605625"/>
                <a:gridCol w="1443100"/>
                <a:gridCol w="1376550"/>
                <a:gridCol w="1341550"/>
                <a:gridCol w="1282450"/>
              </a:tblGrid>
              <a:tr h="34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swald"/>
                          <a:ea typeface="Oswald"/>
                          <a:cs typeface="Oswald"/>
                          <a:sym typeface="Oswald"/>
                        </a:rPr>
                        <a:t>Highly </a:t>
                      </a: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Accomplished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8100" marB="38100" marR="38100" marL="38100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Accomplished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8100" marB="38100" marR="38100" marL="38100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swald"/>
                          <a:ea typeface="Oswald"/>
                          <a:cs typeface="Oswald"/>
                          <a:sym typeface="Oswald"/>
                        </a:rPr>
                        <a:t>Novice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8100" marB="38100" marR="38100" marL="38100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7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90 - 100%</a:t>
                      </a:r>
                      <a:endParaRPr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Accomplished Work</a:t>
                      </a:r>
                      <a:endParaRPr i="1" sz="1200">
                        <a:solidFill>
                          <a:srgbClr val="000000"/>
                        </a:solidFill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80 - 89%</a:t>
                      </a:r>
                      <a:endParaRPr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Best work</a:t>
                      </a:r>
                      <a:endParaRPr i="1" sz="1200">
                        <a:solidFill>
                          <a:srgbClr val="000000"/>
                        </a:solidFill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60 - 79%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Competent work</a:t>
                      </a:r>
                      <a:endParaRPr i="1" sz="1600"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40 - 59%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Developing work</a:t>
                      </a:r>
                      <a:endParaRPr i="1" sz="1600"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≤ 39%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Effort insufficient</a:t>
                      </a:r>
                      <a:endParaRPr i="1" sz="1600"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Outstanding</a:t>
                      </a:r>
                      <a:endParaRPr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High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Sound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Basic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Limited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am great at this!</a:t>
                      </a:r>
                      <a:endParaRPr i="1" sz="10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E7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am really good at this!</a:t>
                      </a:r>
                      <a:endParaRPr i="1" sz="10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E4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got this!</a:t>
                      </a:r>
                      <a:endParaRPr b="1" sz="1000" u="none" cap="none" strike="noStrike"/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FF0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am getting there.</a:t>
                      </a:r>
                      <a:endParaRPr i="1" sz="10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 effort is minimal.</a:t>
                      </a:r>
                      <a:endParaRPr i="1" sz="10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5099" y="1408555"/>
            <a:ext cx="475882" cy="47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8972" y="1408130"/>
            <a:ext cx="433784" cy="4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3541" y="1408549"/>
            <a:ext cx="475897" cy="47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5563" y="1408555"/>
            <a:ext cx="475881" cy="4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9349" y="1407063"/>
            <a:ext cx="475876" cy="4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6587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6948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07309" y="1947975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9805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2301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63853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4214" y="1947975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6710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69206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4223" y="1947975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6720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9216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24569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37065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/>
        </p:nvSpPr>
        <p:spPr>
          <a:xfrm>
            <a:off x="2748600" y="109850"/>
            <a:ext cx="364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Performance Journal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8" name="Google Shape;218;p13"/>
          <p:cNvGraphicFramePr/>
          <p:nvPr/>
        </p:nvGraphicFramePr>
        <p:xfrm>
          <a:off x="821213" y="1417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{E906DAA8-2BA5-492B-81B2-B87175742373}</a:tableStyleId>
              </a:tblPr>
              <a:tblGrid>
                <a:gridCol w="7501575"/>
              </a:tblGrid>
              <a:tr h="49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In this lesson, we</a:t>
                      </a:r>
                      <a:r>
                        <a:rPr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…………………... </a:t>
                      </a:r>
                      <a:r>
                        <a:rPr lang="en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(</a:t>
                      </a:r>
                      <a:r>
                        <a:rPr i="1"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Recall what we did)</a:t>
                      </a:r>
                      <a:endParaRPr sz="12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 found out that</a:t>
                      </a:r>
                      <a:r>
                        <a:rPr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…………………... </a:t>
                      </a:r>
                      <a:r>
                        <a:rPr lang="en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r>
                        <a:rPr i="1"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(Describe what you found out)</a:t>
                      </a:r>
                      <a:endParaRPr i="1" sz="12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In this lesson, I was really good at 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…………………...  </a:t>
                      </a: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r>
                        <a:rPr i="1"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(Identify one thing you did well)</a:t>
                      </a:r>
                      <a:endParaRPr b="1" sz="16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 could improve on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…………………... </a:t>
                      </a: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 </a:t>
                      </a:r>
                      <a:r>
                        <a:rPr i="1"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(Identify one thing you could improve on)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 want to know more about 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…………………...  </a:t>
                      </a: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r>
                        <a:rPr i="1"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(Outline one thing you want to know more about)</a:t>
                      </a:r>
                      <a:endParaRPr i="1" sz="12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E599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p13"/>
          <p:cNvSpPr txBox="1"/>
          <p:nvPr/>
        </p:nvSpPr>
        <p:spPr>
          <a:xfrm>
            <a:off x="42400" y="69975"/>
            <a:ext cx="10782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Assess </a:t>
            </a:r>
            <a:r>
              <a:rPr b="0" i="1" lang="en" sz="1000" u="none" cap="none" strike="noStrike">
                <a:solidFill>
                  <a:srgbClr val="FFE599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Performance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11206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/>
          <p:nvPr/>
        </p:nvSpPr>
        <p:spPr>
          <a:xfrm>
            <a:off x="2189700" y="109850"/>
            <a:ext cx="47646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Homework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4"/>
          <p:cNvSpPr txBox="1"/>
          <p:nvPr/>
        </p:nvSpPr>
        <p:spPr>
          <a:xfrm>
            <a:off x="884100" y="1055400"/>
            <a:ext cx="7375800" cy="30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Homework</a:t>
            </a:r>
            <a:r>
              <a:rPr b="0" i="0" lang="en" sz="1700" u="none" cap="none" strike="noStrike">
                <a:solidFill>
                  <a:srgbClr val="F1C2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is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all about </a:t>
            </a: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extended learning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beyond the classroom.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Homework improves your recall 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 the things you learnt in class.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recall information better when you:</a:t>
            </a:r>
            <a:endParaRPr b="1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Regularly read class notes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posted tasks </a:t>
            </a:r>
            <a:endParaRPr sz="17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Read more about the topic in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text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books and other </a:t>
            </a: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printed publications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topic related websites, podcasts and videos on the Internet.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cd48b9f4c_0_21"/>
          <p:cNvSpPr txBox="1"/>
          <p:nvPr/>
        </p:nvSpPr>
        <p:spPr>
          <a:xfrm>
            <a:off x="887250" y="3825200"/>
            <a:ext cx="73695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CC 2009-2024  H.D. De Silva.  |  CC BY-NC-SA 4.0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​</a:t>
            </a:r>
            <a:endParaRPr sz="750" u="sng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This work is licensed under a</a:t>
            </a:r>
            <a:r>
              <a:rPr lang="en" sz="750">
                <a:solidFill>
                  <a:schemeClr val="lt1"/>
                </a:solidFill>
                <a:uFill>
                  <a:noFill/>
                </a:uFill>
                <a:latin typeface="Oswald ExtraLight"/>
                <a:ea typeface="Oswald ExtraLight"/>
                <a:cs typeface="Oswald ExtraLight"/>
                <a:sym typeface="Oswald Extra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Attribution-NonCommercial 4.0 International License. (CC BY-NC 4.0). For individuals, families and not-for-profit communities, the concept of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Five Fortunes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and related concepts such as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Sovereignty Education 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are freely available under the Creative Commons Attribution-NonCommercial-ShareAlike 4.0 International license (CC BY-NC-SA 4.0). For commercial profit making enterprises, these concepts are available under a separate license. Please contact us via email: lifebliss.aus@gmail.com for a commercial license. A commercial license is available for 1 year ($A 195) or for perpetuity ($A 1995).</a:t>
            </a:r>
            <a:endParaRPr sz="1800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233" name="Google Shape;233;g2acd48b9f4c_0_21"/>
          <p:cNvSpPr/>
          <p:nvPr/>
        </p:nvSpPr>
        <p:spPr>
          <a:xfrm>
            <a:off x="0" y="-28050"/>
            <a:ext cx="9144000" cy="352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4" name="Google Shape;234;g2acd48b9f4c_0_21"/>
          <p:cNvSpPr/>
          <p:nvPr/>
        </p:nvSpPr>
        <p:spPr>
          <a:xfrm>
            <a:off x="2009850" y="651450"/>
            <a:ext cx="4657500" cy="2023500"/>
          </a:xfrm>
          <a:prstGeom prst="rect">
            <a:avLst/>
          </a:prstGeom>
          <a:solidFill>
            <a:srgbClr val="122E5A"/>
          </a:solidFill>
          <a:ln cap="flat" cmpd="sng" w="9525">
            <a:solidFill>
              <a:srgbClr val="122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5" name="Google Shape;235;g2acd48b9f4c_0_21"/>
          <p:cNvSpPr/>
          <p:nvPr/>
        </p:nvSpPr>
        <p:spPr>
          <a:xfrm>
            <a:off x="1034750" y="651450"/>
            <a:ext cx="2011800" cy="2011800"/>
          </a:xfrm>
          <a:prstGeom prst="ellipse">
            <a:avLst/>
          </a:prstGeom>
          <a:solidFill>
            <a:srgbClr val="122E5A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1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6" name="Google Shape;236;g2acd48b9f4c_0_21"/>
          <p:cNvSpPr/>
          <p:nvPr/>
        </p:nvSpPr>
        <p:spPr>
          <a:xfrm rot="5400000">
            <a:off x="6890963" y="1047213"/>
            <a:ext cx="1730950" cy="1220275"/>
          </a:xfrm>
          <a:prstGeom prst="flowChartExtract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7" name="Google Shape;237;g2acd48b9f4c_0_21"/>
          <p:cNvSpPr/>
          <p:nvPr/>
        </p:nvSpPr>
        <p:spPr>
          <a:xfrm>
            <a:off x="2162000" y="651450"/>
            <a:ext cx="2011800" cy="2011800"/>
          </a:xfrm>
          <a:prstGeom prst="ellipse">
            <a:avLst/>
          </a:prstGeom>
          <a:solidFill>
            <a:srgbClr val="62ECFD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1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8" name="Google Shape;238;g2acd48b9f4c_0_21"/>
          <p:cNvSpPr/>
          <p:nvPr/>
        </p:nvSpPr>
        <p:spPr>
          <a:xfrm>
            <a:off x="3870900" y="651450"/>
            <a:ext cx="2011800" cy="2011800"/>
          </a:xfrm>
          <a:prstGeom prst="ellipse">
            <a:avLst/>
          </a:prstGeom>
          <a:solidFill>
            <a:srgbClr val="FFFA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9" name="Google Shape;239;g2acd48b9f4c_0_21"/>
          <p:cNvSpPr txBox="1"/>
          <p:nvPr/>
        </p:nvSpPr>
        <p:spPr>
          <a:xfrm>
            <a:off x="2378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Self-Efficacy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g2acd48b9f4c_0_21"/>
          <p:cNvSpPr txBox="1"/>
          <p:nvPr/>
        </p:nvSpPr>
        <p:spPr>
          <a:xfrm>
            <a:off x="4130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Creativity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2acd48b9f4c_0_21"/>
          <p:cNvSpPr/>
          <p:nvPr/>
        </p:nvSpPr>
        <p:spPr>
          <a:xfrm>
            <a:off x="5622900" y="651450"/>
            <a:ext cx="2011800" cy="2011800"/>
          </a:xfrm>
          <a:prstGeom prst="ellipse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2" name="Google Shape;242;g2acd48b9f4c_0_21"/>
          <p:cNvSpPr txBox="1"/>
          <p:nvPr/>
        </p:nvSpPr>
        <p:spPr>
          <a:xfrm>
            <a:off x="4130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Self-Expression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g2acd48b9f4c_0_21"/>
          <p:cNvSpPr txBox="1"/>
          <p:nvPr/>
        </p:nvSpPr>
        <p:spPr>
          <a:xfrm>
            <a:off x="2378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Competency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g2acd48b9f4c_0_21"/>
          <p:cNvSpPr txBox="1"/>
          <p:nvPr/>
        </p:nvSpPr>
        <p:spPr>
          <a:xfrm>
            <a:off x="6068250" y="911700"/>
            <a:ext cx="11211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1" sz="1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g2acd48b9f4c_0_21"/>
          <p:cNvSpPr txBox="1"/>
          <p:nvPr/>
        </p:nvSpPr>
        <p:spPr>
          <a:xfrm>
            <a:off x="5882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Sovereignty</a:t>
            </a:r>
            <a:endParaRPr i="1" sz="22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6" name="Google Shape;246;g2acd48b9f4c_0_21"/>
          <p:cNvSpPr txBox="1"/>
          <p:nvPr/>
        </p:nvSpPr>
        <p:spPr>
          <a:xfrm>
            <a:off x="1848000" y="2799600"/>
            <a:ext cx="54480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SOVEREIGNTY EDUCATION in Action</a:t>
            </a:r>
            <a:endParaRPr i="1" sz="1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g2acd48b9f4c_0_21"/>
          <p:cNvSpPr txBox="1"/>
          <p:nvPr/>
        </p:nvSpPr>
        <p:spPr>
          <a:xfrm flipH="1" rot="-5400000">
            <a:off x="797700" y="1467575"/>
            <a:ext cx="1718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Curiosity</a:t>
            </a: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8" name="Google Shape;248;g2acd48b9f4c_0_21"/>
          <p:cNvSpPr txBox="1"/>
          <p:nvPr/>
        </p:nvSpPr>
        <p:spPr>
          <a:xfrm rot="-5400000">
            <a:off x="917400" y="1500075"/>
            <a:ext cx="1977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Self-Discovery</a:t>
            </a:r>
            <a:endParaRPr i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eeb65d21b_0_0"/>
          <p:cNvSpPr txBox="1"/>
          <p:nvPr/>
        </p:nvSpPr>
        <p:spPr>
          <a:xfrm>
            <a:off x="363150" y="3237925"/>
            <a:ext cx="84177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highlight>
                  <a:srgbClr val="122E5A"/>
                </a:highlight>
                <a:latin typeface="Oswald Medium"/>
                <a:ea typeface="Oswald Medium"/>
                <a:cs typeface="Oswald Medium"/>
                <a:sym typeface="Oswald Medium"/>
              </a:rPr>
              <a:t>Help individuals to gain creativity, self-expression and a sense of achievement</a:t>
            </a:r>
            <a:r>
              <a:rPr lang="en">
                <a:solidFill>
                  <a:schemeClr val="lt1"/>
                </a:solidFill>
                <a:highlight>
                  <a:srgbClr val="122E5A"/>
                </a:highlight>
                <a:latin typeface="Oswald Medium"/>
                <a:ea typeface="Oswald Medium"/>
                <a:cs typeface="Oswald Medium"/>
                <a:sym typeface="Oswald Medium"/>
              </a:rPr>
              <a:t>:</a:t>
            </a:r>
            <a:endParaRPr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ExtraLight"/>
              <a:buChar char="●"/>
            </a:pPr>
            <a:r>
              <a:rPr lang="en">
                <a:solidFill>
                  <a:schemeClr val="lt1"/>
                </a:solidFill>
                <a:highlight>
                  <a:srgbClr val="122E5A"/>
                </a:highlight>
                <a:latin typeface="Oswald ExtraLight"/>
                <a:ea typeface="Oswald ExtraLight"/>
                <a:cs typeface="Oswald ExtraLight"/>
                <a:sym typeface="Oswald ExtraLight"/>
              </a:rPr>
              <a:t>In a curiosity driven, positive nurturing environment, provide individuals with opportunities for unique expression (e.g. participation, flexibility, adaptation, innovation and sophistication).</a:t>
            </a:r>
            <a:endParaRPr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ExtraLight"/>
              <a:buChar char="●"/>
            </a:pPr>
            <a:r>
              <a:rPr lang="en">
                <a:solidFill>
                  <a:schemeClr val="lt1"/>
                </a:solidFill>
                <a:highlight>
                  <a:srgbClr val="122E5A"/>
                </a:highlight>
                <a:latin typeface="Oswald ExtraLight"/>
                <a:ea typeface="Oswald ExtraLight"/>
                <a:cs typeface="Oswald ExtraLight"/>
                <a:sym typeface="Oswald ExtraLight"/>
              </a:rPr>
              <a:t>Help individuals to connect concepts, consolidate concepts and demonstrate their learning by expressing their unique, skilful abilities.</a:t>
            </a:r>
            <a:endParaRPr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ExtraLight"/>
              <a:buChar char="●"/>
            </a:pPr>
            <a:r>
              <a:rPr i="1" lang="en">
                <a:solidFill>
                  <a:schemeClr val="lt1"/>
                </a:solidFill>
                <a:highlight>
                  <a:srgbClr val="122E5A"/>
                </a:highlight>
                <a:latin typeface="Oswald ExtraLight"/>
                <a:ea typeface="Oswald ExtraLight"/>
                <a:cs typeface="Oswald ExtraLight"/>
                <a:sym typeface="Oswald ExtraLight"/>
              </a:rPr>
              <a:t>With wise counsel, reverence, serenity, loving-kindness, mindfulness, honest-impartiality and care: help individuals to develop and refine their unique skilful abilities through arising opportunities and challenges, so they may transform aspects of their living for personal and greater good.</a:t>
            </a:r>
            <a:endParaRPr i="1"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80" name="Google Shape;80;g2beeb65d21b_0_0"/>
          <p:cNvSpPr txBox="1"/>
          <p:nvPr/>
        </p:nvSpPr>
        <p:spPr>
          <a:xfrm>
            <a:off x="796950" y="1449925"/>
            <a:ext cx="75501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Creativity</a:t>
            </a:r>
            <a:r>
              <a:rPr b="1"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Unleashed</a:t>
            </a:r>
            <a:r>
              <a:rPr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1" lang="en" sz="3100">
                <a:solidFill>
                  <a:srgbClr val="FFFA00"/>
                </a:solidFill>
                <a:latin typeface="Oswald Light"/>
                <a:ea typeface="Oswald Light"/>
                <a:cs typeface="Oswald Light"/>
                <a:sym typeface="Oswald Light"/>
              </a:rPr>
              <a:t>Lesson for U</a:t>
            </a:r>
            <a:r>
              <a:rPr i="1" lang="en" sz="3100">
                <a:solidFill>
                  <a:srgbClr val="FFFA00"/>
                </a:solidFill>
                <a:latin typeface="Oswald Light"/>
                <a:ea typeface="Oswald Light"/>
                <a:cs typeface="Oswald Light"/>
                <a:sym typeface="Oswald Light"/>
              </a:rPr>
              <a:t>nique Expression</a:t>
            </a:r>
            <a:endParaRPr i="1" sz="3100" u="none" cap="none" strike="noStrike">
              <a:solidFill>
                <a:srgbClr val="FFFA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81" name="Google Shape;81;g2beeb65d21b_0_0"/>
          <p:cNvSpPr txBox="1"/>
          <p:nvPr/>
        </p:nvSpPr>
        <p:spPr>
          <a:xfrm>
            <a:off x="42400" y="69975"/>
            <a:ext cx="22269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Creativity</a:t>
            </a:r>
            <a:r>
              <a:rPr lang="en" sz="1000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 Unleashed - (Unique Expression)</a:t>
            </a:r>
            <a:endParaRPr sz="1000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g2beeb65d21b_0_0"/>
          <p:cNvSpPr/>
          <p:nvPr/>
        </p:nvSpPr>
        <p:spPr>
          <a:xfrm>
            <a:off x="22693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3" name="Google Shape;83;g2beeb65d21b_0_0"/>
          <p:cNvSpPr/>
          <p:nvPr/>
        </p:nvSpPr>
        <p:spPr>
          <a:xfrm>
            <a:off x="7633525" y="146175"/>
            <a:ext cx="1353300" cy="1353300"/>
          </a:xfrm>
          <a:prstGeom prst="ellipse">
            <a:avLst/>
          </a:prstGeom>
          <a:solidFill>
            <a:srgbClr val="FFFA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g2beeb65d21b_0_0"/>
          <p:cNvSpPr txBox="1"/>
          <p:nvPr/>
        </p:nvSpPr>
        <p:spPr>
          <a:xfrm>
            <a:off x="7588075" y="60705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Creativity</a:t>
            </a:r>
            <a:endParaRPr sz="19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g2beeb65d21b_0_0"/>
          <p:cNvSpPr txBox="1"/>
          <p:nvPr/>
        </p:nvSpPr>
        <p:spPr>
          <a:xfrm>
            <a:off x="7588075" y="871375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Self-Expression</a:t>
            </a:r>
            <a:endParaRPr i="1" sz="1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c2a62278_0_9"/>
          <p:cNvSpPr txBox="1"/>
          <p:nvPr/>
        </p:nvSpPr>
        <p:spPr>
          <a:xfrm>
            <a:off x="1320138" y="1810950"/>
            <a:ext cx="6503700" cy="10644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</a:t>
            </a:r>
            <a:r>
              <a:rPr b="0" i="0" lang="en" sz="4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TOPIC</a:t>
            </a:r>
            <a:endParaRPr b="0" i="0" sz="4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g2acc2a62278_0_9"/>
          <p:cNvSpPr txBox="1"/>
          <p:nvPr/>
        </p:nvSpPr>
        <p:spPr>
          <a:xfrm>
            <a:off x="42400" y="69975"/>
            <a:ext cx="22269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Creativity Unleashed </a:t>
            </a:r>
            <a:r>
              <a:rPr lang="en" sz="1000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- (Unique Expression)</a:t>
            </a:r>
            <a:endParaRPr sz="1000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g2acc2a62278_0_9"/>
          <p:cNvSpPr/>
          <p:nvPr/>
        </p:nvSpPr>
        <p:spPr>
          <a:xfrm>
            <a:off x="22693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1105950" y="409525"/>
            <a:ext cx="69321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TOPIC - </a:t>
            </a:r>
            <a:r>
              <a:rPr i="1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Settling down Writing activity</a:t>
            </a:r>
            <a:endParaRPr i="1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_____________________________________________________________________________________________</a:t>
            </a:r>
            <a:endParaRPr b="1" i="0" sz="10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2400" y="69975"/>
            <a:ext cx="5469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Write</a:t>
            </a:r>
            <a:endParaRPr b="0" i="1" sz="800" u="none" cap="none" strike="noStrike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259400" y="1566250"/>
            <a:ext cx="66252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Related Text - </a:t>
            </a:r>
            <a:r>
              <a:rPr i="1"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Enduring knowledge that is useful, meaningful, engaging or insightful.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5893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378200" y="623075"/>
            <a:ext cx="4084500" cy="40560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2504750" y="3647575"/>
            <a:ext cx="457200" cy="457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2700100" y="1906975"/>
            <a:ext cx="457200" cy="457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546075" y="2508350"/>
            <a:ext cx="457200" cy="457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534600" y="3638725"/>
            <a:ext cx="397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E6000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b="1" i="0" sz="1800" u="none" cap="none" strike="noStrike">
              <a:solidFill>
                <a:srgbClr val="FE6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615675" y="2586349"/>
            <a:ext cx="318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E60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b="1" i="0" sz="1800" u="none" cap="none" strike="noStrike">
              <a:solidFill>
                <a:srgbClr val="FE6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2769700" y="1984975"/>
            <a:ext cx="318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E6000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b="1" i="0" sz="1800" u="none" cap="none" strike="noStrike">
              <a:solidFill>
                <a:srgbClr val="FE6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4854425" y="1525700"/>
            <a:ext cx="4018800" cy="3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D966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Learning Intention </a:t>
            </a:r>
            <a:endParaRPr b="0" i="0" sz="1800" u="none" cap="none" strike="noStrike">
              <a:solidFill>
                <a:srgbClr val="FFD966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aim to learn about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18E4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Success Criteria</a:t>
            </a:r>
            <a:r>
              <a:rPr b="0" i="0" lang="en" sz="1800" u="none" cap="none" strike="noStrike">
                <a:solidFill>
                  <a:srgbClr val="C9DAF8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endParaRPr b="0" i="0" sz="1800" u="none" cap="none" strike="noStrike">
              <a:solidFill>
                <a:srgbClr val="3C78D8"/>
              </a:solidFill>
              <a:highlight>
                <a:schemeClr val="dk2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can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(Skill </a:t>
            </a:r>
            <a:r>
              <a:rPr i="1"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/ </a:t>
            </a:r>
            <a:r>
              <a:rPr b="0" i="1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 well </a:t>
            </a:r>
            <a:r>
              <a:rPr i="1"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/ Lesson</a:t>
            </a:r>
            <a:r>
              <a:rPr b="0" i="1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outcome)</a:t>
            </a:r>
            <a:endParaRPr b="0" i="1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781075" y="2538650"/>
            <a:ext cx="827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Apply</a:t>
            </a:r>
            <a:endParaRPr b="0" i="0" sz="17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1622275" y="3675925"/>
            <a:ext cx="871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Stimulus</a:t>
            </a:r>
            <a:endParaRPr b="0" i="0" sz="17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156425" y="2270575"/>
            <a:ext cx="767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Share</a:t>
            </a:r>
            <a:endParaRPr b="0" i="0" sz="17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4"/>
          <p:cNvSpPr txBox="1"/>
          <p:nvPr/>
        </p:nvSpPr>
        <p:spPr>
          <a:xfrm flipH="1">
            <a:off x="3156425" y="2514775"/>
            <a:ext cx="76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Experiences</a:t>
            </a:r>
            <a:endParaRPr b="0" i="1" sz="1000" u="none" cap="none" strike="noStrik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Evaluations</a:t>
            </a:r>
            <a:endParaRPr b="0" i="1" sz="1000" u="none" cap="none" strike="noStrike">
              <a:solidFill>
                <a:schemeClr val="dk2"/>
              </a:solidFill>
              <a:highlight>
                <a:schemeClr val="dk2"/>
              </a:highlight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7" name="Google Shape;117;p4"/>
          <p:cNvSpPr txBox="1"/>
          <p:nvPr/>
        </p:nvSpPr>
        <p:spPr>
          <a:xfrm flipH="1">
            <a:off x="2418525" y="1040375"/>
            <a:ext cx="767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Performance</a:t>
            </a:r>
            <a:endParaRPr b="0" i="1" sz="1000" u="none" cap="none" strike="noStrike">
              <a:solidFill>
                <a:schemeClr val="dk2"/>
              </a:solidFill>
              <a:highlight>
                <a:schemeClr val="dk2"/>
              </a:highlight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p4"/>
          <p:cNvSpPr txBox="1"/>
          <p:nvPr/>
        </p:nvSpPr>
        <p:spPr>
          <a:xfrm flipH="1">
            <a:off x="828175" y="2811350"/>
            <a:ext cx="7332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Knowledge</a:t>
            </a:r>
            <a:endParaRPr b="0" i="1" sz="1000" u="none" cap="none" strike="noStrik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Skills</a:t>
            </a:r>
            <a:endParaRPr b="0" i="1" sz="1000" u="none" cap="none" strike="noStrik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2400" y="69975"/>
            <a:ext cx="9588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Performance Map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854425" y="623075"/>
            <a:ext cx="38169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Lesson Topic</a:t>
            </a:r>
            <a:r>
              <a:rPr b="0" i="0" lang="en" sz="24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b="0" i="0" sz="1600" u="none" cap="none" strike="noStrike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1" name="Google Shape;121;p4"/>
          <p:cNvSpPr txBox="1"/>
          <p:nvPr/>
        </p:nvSpPr>
        <p:spPr>
          <a:xfrm flipH="1">
            <a:off x="1700375" y="1040375"/>
            <a:ext cx="834300" cy="2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Assess</a:t>
            </a:r>
            <a:endParaRPr b="0" i="0" sz="1700" u="none" cap="none" strike="noStrike">
              <a:solidFill>
                <a:srgbClr val="3C78D8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0012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3" name="Google Shape;123;p4"/>
          <p:cNvCxnSpPr>
            <a:endCxn id="108" idx="5"/>
          </p:cNvCxnSpPr>
          <p:nvPr/>
        </p:nvCxnSpPr>
        <p:spPr>
          <a:xfrm flipH="1" rot="5400000">
            <a:off x="1903770" y="2931145"/>
            <a:ext cx="773100" cy="708000"/>
          </a:xfrm>
          <a:prstGeom prst="curvedConnector3">
            <a:avLst>
              <a:gd fmla="val 45670" name="adj1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124" name="Google Shape;124;p4"/>
          <p:cNvCxnSpPr/>
          <p:nvPr/>
        </p:nvCxnSpPr>
        <p:spPr>
          <a:xfrm flipH="1" rot="-5400000">
            <a:off x="2291375" y="1263125"/>
            <a:ext cx="774900" cy="970200"/>
          </a:xfrm>
          <a:prstGeom prst="curvedConnector4">
            <a:avLst>
              <a:gd fmla="val 40276" name="adj1"/>
              <a:gd fmla="val 124541" name="adj2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triangle"/>
            <a:tailEnd len="med" w="med" type="oval"/>
          </a:ln>
        </p:spPr>
      </p:cxnSp>
      <p:cxnSp>
        <p:nvCxnSpPr>
          <p:cNvPr id="125" name="Google Shape;125;p4"/>
          <p:cNvCxnSpPr>
            <a:endCxn id="107" idx="2"/>
          </p:cNvCxnSpPr>
          <p:nvPr/>
        </p:nvCxnSpPr>
        <p:spPr>
          <a:xfrm flipH="1" rot="10800000">
            <a:off x="2009800" y="2135575"/>
            <a:ext cx="690300" cy="601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126" name="Google Shape;126;p4"/>
          <p:cNvSpPr txBox="1"/>
          <p:nvPr/>
        </p:nvSpPr>
        <p:spPr>
          <a:xfrm flipH="1">
            <a:off x="1734925" y="4017775"/>
            <a:ext cx="7674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" sz="100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Gather </a:t>
            </a:r>
            <a:r>
              <a:rPr b="0" i="1" lang="en" sz="1000" u="none" cap="none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Information</a:t>
            </a:r>
            <a:endParaRPr b="0" i="1" sz="1000" u="none" cap="none" strike="noStrik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beeb65d21b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beeb65d21b_0_68"/>
          <p:cNvSpPr txBox="1"/>
          <p:nvPr/>
        </p:nvSpPr>
        <p:spPr>
          <a:xfrm>
            <a:off x="1234650" y="1389000"/>
            <a:ext cx="66747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 students with a small stimulus artefact (e.g. text, table, graph, image, demonstration etc.)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gather information about this stimulus object by asking questions (e.g. what?, where?, when?, who?, how? why?, why not? what if?) in a teacher lead discussion.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teacher builds on this discussion to progress the lesson.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g2beeb65d21b_0_68"/>
          <p:cNvSpPr txBox="1"/>
          <p:nvPr/>
        </p:nvSpPr>
        <p:spPr>
          <a:xfrm>
            <a:off x="42400" y="69975"/>
            <a:ext cx="10368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Gather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Information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g2beeb65d21b_0_68"/>
          <p:cNvSpPr txBox="1"/>
          <p:nvPr/>
        </p:nvSpPr>
        <p:spPr>
          <a:xfrm>
            <a:off x="1518600" y="109850"/>
            <a:ext cx="610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Stimulus Artefact</a:t>
            </a:r>
            <a:endParaRPr b="1" i="0" sz="22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g2beeb65d21b_0_68"/>
          <p:cNvSpPr/>
          <p:nvPr/>
        </p:nvSpPr>
        <p:spPr>
          <a:xfrm>
            <a:off x="10792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2748600" y="109850"/>
            <a:ext cx="364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Risk of Assessment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6"/>
          <p:cNvGraphicFramePr/>
          <p:nvPr/>
        </p:nvGraphicFramePr>
        <p:xfrm>
          <a:off x="952500" y="165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{E906DAA8-2BA5-492B-81B2-B87175742373}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D9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Potential risk of harm</a:t>
                      </a:r>
                      <a:endParaRPr b="1" sz="1400" u="none" cap="none" strike="noStrike">
                        <a:solidFill>
                          <a:srgbClr val="FFD9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D9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Ways to minimize the risk</a:t>
                      </a:r>
                      <a:endParaRPr b="1" sz="1400" u="none" cap="none" strike="noStrike">
                        <a:solidFill>
                          <a:srgbClr val="FFD9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6"/>
          <p:cNvSpPr txBox="1"/>
          <p:nvPr/>
        </p:nvSpPr>
        <p:spPr>
          <a:xfrm>
            <a:off x="42400" y="69975"/>
            <a:ext cx="13950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Apply </a:t>
            </a:r>
            <a:r>
              <a:rPr b="0" i="1" lang="en" sz="1000" u="none" cap="none" strike="noStrike">
                <a:solidFill>
                  <a:srgbClr val="FFE599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Knowledge &amp; Skills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4374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/>
        </p:nvSpPr>
        <p:spPr>
          <a:xfrm>
            <a:off x="1437300" y="109850"/>
            <a:ext cx="6269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Apply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1014600" y="1236075"/>
            <a:ext cx="7114800" cy="2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Help individuals to connect concepts, consolidate concepts and demonstrate their learning by expressing their unique, skilful abilities.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42400" y="69975"/>
            <a:ext cx="13950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Apply </a:t>
            </a:r>
            <a:r>
              <a:rPr b="0" i="1" lang="en" sz="1000" u="none" cap="none" strike="noStrike">
                <a:solidFill>
                  <a:srgbClr val="FFE599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Knowledge &amp; Skills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4374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154350" y="953725"/>
            <a:ext cx="8835300" cy="381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2748600" y="109850"/>
            <a:ext cx="364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Extension Activity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1133250" y="1099825"/>
            <a:ext cx="68775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Text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2400" y="69975"/>
            <a:ext cx="1395000" cy="192000"/>
          </a:xfrm>
          <a:prstGeom prst="rect">
            <a:avLst/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E599"/>
                </a:solidFill>
                <a:latin typeface="Oswald"/>
                <a:ea typeface="Oswald"/>
                <a:cs typeface="Oswald"/>
                <a:sym typeface="Oswald"/>
              </a:rPr>
              <a:t>Apply </a:t>
            </a:r>
            <a:r>
              <a:rPr b="0" i="1" lang="en" sz="1000" u="none" cap="none" strike="noStrike">
                <a:solidFill>
                  <a:srgbClr val="FFE599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Knowledge &amp; Skills</a:t>
            </a:r>
            <a:endParaRPr b="0" i="1" sz="800" u="none" cap="none" strike="noStrike">
              <a:solidFill>
                <a:srgbClr val="FFE5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4374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